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18"/>
  </p:notesMasterIdLst>
  <p:sldIdLst>
    <p:sldId id="257" r:id="rId2"/>
    <p:sldId id="281" r:id="rId3"/>
    <p:sldId id="258" r:id="rId4"/>
    <p:sldId id="284" r:id="rId5"/>
    <p:sldId id="285" r:id="rId6"/>
    <p:sldId id="286" r:id="rId7"/>
    <p:sldId id="289" r:id="rId8"/>
    <p:sldId id="288" r:id="rId9"/>
    <p:sldId id="292" r:id="rId10"/>
    <p:sldId id="287" r:id="rId11"/>
    <p:sldId id="291" r:id="rId12"/>
    <p:sldId id="290" r:id="rId13"/>
    <p:sldId id="294" r:id="rId14"/>
    <p:sldId id="295" r:id="rId15"/>
    <p:sldId id="293" r:id="rId16"/>
    <p:sldId id="269" r:id="rId17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E9F6A8"/>
    <a:srgbClr val="6FAA4B"/>
    <a:srgbClr val="3E6D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7865" autoAdjust="0"/>
  </p:normalViewPr>
  <p:slideViewPr>
    <p:cSldViewPr>
      <p:cViewPr varScale="1">
        <p:scale>
          <a:sx n="65" d="100"/>
          <a:sy n="65" d="100"/>
        </p:scale>
        <p:origin x="1560" y="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AAE1B3-7003-4D23-8E9C-75160D1EDCC3}" type="datetimeFigureOut">
              <a:rPr lang="es-CO" smtClean="0"/>
              <a:t>25/12/2024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0B34E9-F482-4AF2-AEA3-7D9F6119765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03165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C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140968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82332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3191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B90AB7-2D2F-4133-A90D-3D790DFA2738}" type="datetimeFigureOut">
              <a:rPr lang="es-MX" smtClean="0"/>
              <a:t>25/12/2024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3453BE-023A-45A9-BCFC-D3A995AFAFB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81086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LAURA\Desktop\SES\logo-nuev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61" y="5828370"/>
            <a:ext cx="3916383" cy="849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LAURA\Desktop\SES\Documentos para curso virtual y educación\esquin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987681"/>
            <a:ext cx="4592990" cy="1897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 descr="logo acreditacion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5692555"/>
            <a:ext cx="720080" cy="1120821"/>
          </a:xfrm>
          <a:prstGeom prst="rect">
            <a:avLst/>
          </a:prstGeom>
        </p:spPr>
      </p:pic>
      <p:pic>
        <p:nvPicPr>
          <p:cNvPr id="5" name="Picture 2" descr="C:\Users\LAURA\Desktop\SES\logo-nuev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61" y="5828370"/>
            <a:ext cx="3916383" cy="849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LAURA\Desktop\SES\Documentos para curso virtual y educación\esquin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987681"/>
            <a:ext cx="4592990" cy="1897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 descr="logo acreditacion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5692555"/>
            <a:ext cx="720080" cy="1120821"/>
          </a:xfrm>
          <a:prstGeom prst="rect">
            <a:avLst/>
          </a:prstGeom>
        </p:spPr>
      </p:pic>
      <p:pic>
        <p:nvPicPr>
          <p:cNvPr id="11" name="Picture 2" descr="C:\Users\LAURA\Desktop\SES\logo-nuevo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61" y="5828370"/>
            <a:ext cx="3916383" cy="849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LAURA\Desktop\SES\Documentos para curso virtual y educación\esquina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987681"/>
            <a:ext cx="4592990" cy="1897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n 12" descr="logo acreditacion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5692555"/>
            <a:ext cx="720080" cy="112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31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gi.almeraim.com/sgi/secciones/sigspa/mod_formulacion/cronogramas/form_seguimientoactividad.php?actividadid=18597" TargetMode="External"/><Relationship Id="rId2" Type="http://schemas.openxmlformats.org/officeDocument/2006/relationships/hyperlink" Target="https://sgi.almeraim.com/sgi/secciones/sigspa/mod_formulacion/cronogramas/form_seguimientoactividad.php?actividadid=18595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gi.almeraim.com/sgi/secciones/sigspa/mod_formulacion/cronogramas/form_seguimientoactividad.php?actividadid=20406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arita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818" y="692696"/>
            <a:ext cx="3686282" cy="3614606"/>
          </a:xfrm>
          <a:prstGeom prst="rect">
            <a:avLst/>
          </a:prstGeom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323528" y="404150"/>
            <a:ext cx="4824536" cy="158417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dirty="0">
                <a:latin typeface="Arial Black" pitchFamily="34" charset="0"/>
              </a:rPr>
              <a:t>ASOCIACIÓN DE USUARIOS</a:t>
            </a:r>
          </a:p>
          <a:p>
            <a:r>
              <a:rPr lang="es-MX" sz="2400" dirty="0">
                <a:latin typeface="Arial Black" pitchFamily="34" charset="0"/>
              </a:rPr>
              <a:t>26 de Noviembre de 2024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D661BD5-CB86-2C30-ED8D-0264DA81DB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733" y="1484784"/>
            <a:ext cx="4334125" cy="42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602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3DDDDD-2356-C6FB-3CA7-3DFB924C6F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DAB1428-080E-D4FB-36A3-ACC81ED7BB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4664"/>
            <a:ext cx="8963025" cy="477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472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76A981-A14E-33A4-8A8F-CB104B8CE0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45DB187-0FBD-ACCE-D71A-B99ECA2624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260648"/>
            <a:ext cx="8943975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439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4C24CD-308A-133C-AD66-3CA42EFD2A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E4BA872-5DCF-5BFF-ADB8-9EB3B231A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" y="476672"/>
            <a:ext cx="8896350" cy="470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48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67D4FF-0103-F03A-7BC8-BAF23A09B3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5C57635-BC40-E2D6-190E-33F1DD933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40" y="260648"/>
            <a:ext cx="9029700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6189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6ED660-E439-4F5A-7ED3-B11E02A461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856BDF1-4645-D56B-AC9F-00422B6DBC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404664"/>
            <a:ext cx="9039225" cy="429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8630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A4F8DA-861F-97A7-A3D2-9F7EFD15BC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DD38139-2A0E-E345-90AF-256B942085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" y="35546"/>
            <a:ext cx="9086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6994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331640" y="2081674"/>
            <a:ext cx="63476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4400" dirty="0">
                <a:latin typeface="Arial Black" pitchFamily="34" charset="0"/>
                <a:cs typeface="Arial" pitchFamily="34" charset="0"/>
              </a:rPr>
              <a:t>¡MUCHAS GRACIAS!</a:t>
            </a:r>
          </a:p>
        </p:txBody>
      </p:sp>
    </p:spTree>
    <p:extLst>
      <p:ext uri="{BB962C8B-B14F-4D97-AF65-F5344CB8AC3E}">
        <p14:creationId xmlns:p14="http://schemas.microsoft.com/office/powerpoint/2010/main" val="867774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850106"/>
          </a:xfrm>
        </p:spPr>
        <p:txBody>
          <a:bodyPr/>
          <a:lstStyle/>
          <a:p>
            <a:r>
              <a:rPr lang="es-MX" sz="3600" b="1" dirty="0">
                <a:latin typeface="Arial Black" pitchFamily="34" charset="0"/>
              </a:rPr>
              <a:t>ORDEN DEL DÍA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388843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40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1. Verificación de quórum.</a:t>
            </a:r>
          </a:p>
          <a:p>
            <a:pPr marL="0" indent="0" algn="just">
              <a:buNone/>
            </a:pPr>
            <a:r>
              <a:rPr lang="es-ES" sz="240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2. Seguimiento a compromisos previos.</a:t>
            </a:r>
          </a:p>
          <a:p>
            <a:pPr marL="0" indent="0" algn="just">
              <a:buNone/>
            </a:pPr>
            <a:r>
              <a:rPr lang="es-ES" sz="240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3. Seguimiento al plan de trabajo.</a:t>
            </a:r>
          </a:p>
          <a:p>
            <a:pPr marL="0" indent="0" algn="just">
              <a:buNone/>
            </a:pPr>
            <a:r>
              <a:rPr lang="es-ES" sz="240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4. Seguimiento a indicadores.</a:t>
            </a:r>
          </a:p>
          <a:p>
            <a:pPr marL="0" indent="0" algn="just">
              <a:buNone/>
            </a:pPr>
            <a:r>
              <a:rPr lang="es-ES" sz="240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5. Otros temas de la sesión.</a:t>
            </a:r>
          </a:p>
          <a:p>
            <a:pPr marL="0" indent="0" algn="just">
              <a:buNone/>
            </a:pPr>
            <a:r>
              <a:rPr lang="es-ES" sz="240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6. Compromisos y toma de decisiones.</a:t>
            </a:r>
          </a:p>
          <a:p>
            <a:pPr marL="0" indent="0">
              <a:lnSpc>
                <a:spcPct val="150000"/>
              </a:lnSpc>
              <a:buNone/>
            </a:pPr>
            <a:endParaRPr lang="es-MX" sz="2400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48761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907704" y="435719"/>
            <a:ext cx="53285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Seguimiento al plan de trabajo</a:t>
            </a:r>
          </a:p>
          <a:p>
            <a:pPr algn="ctr"/>
            <a:endParaRPr lang="es-MX" sz="2800" b="1" dirty="0">
              <a:latin typeface="Arial Black" pitchFamily="34" charset="0"/>
              <a:cs typeface="Arial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161AC380-73B8-3425-347C-FC57CB247D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4295453"/>
              </p:ext>
            </p:extLst>
          </p:nvPr>
        </p:nvGraphicFramePr>
        <p:xfrm>
          <a:off x="1331640" y="2276872"/>
          <a:ext cx="6696743" cy="242501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736304">
                  <a:extLst>
                    <a:ext uri="{9D8B030D-6E8A-4147-A177-3AD203B41FA5}">
                      <a16:colId xmlns:a16="http://schemas.microsoft.com/office/drawing/2014/main" val="1832132769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306509068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552756160"/>
                    </a:ext>
                  </a:extLst>
                </a:gridCol>
                <a:gridCol w="1296143">
                  <a:extLst>
                    <a:ext uri="{9D8B030D-6E8A-4147-A177-3AD203B41FA5}">
                      <a16:colId xmlns:a16="http://schemas.microsoft.com/office/drawing/2014/main" val="2845995132"/>
                    </a:ext>
                  </a:extLst>
                </a:gridCol>
              </a:tblGrid>
              <a:tr h="532683">
                <a:tc>
                  <a:txBody>
                    <a:bodyPr/>
                    <a:lstStyle/>
                    <a:p>
                      <a:r>
                        <a:rPr lang="es-CO" dirty="0"/>
                        <a:t>ACTIVIDADES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SEPTIEMBRE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OCTUBRE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NOVIEMBRE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0241318"/>
                  </a:ext>
                </a:extLst>
              </a:tr>
              <a:tr h="7102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400" u="none" strike="noStrike" dirty="0"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u="none" strike="noStrike" dirty="0">
                          <a:effectLst/>
                        </a:rPr>
                        <a:t>KIT CANGURO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/>
                      <a:endParaRPr lang="es-C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35741717"/>
                  </a:ext>
                </a:extLst>
              </a:tr>
              <a:tr h="29020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</a:rPr>
                        <a:t>BAÑERAS ENTREGADAS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86149579"/>
                  </a:ext>
                </a:extLst>
              </a:tr>
              <a:tr h="87060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</a:rPr>
                        <a:t>ACOMPAÑAMIENTO DE LOS INTEGRANTES DE LA ASOCIACIÓN DE USUARIOS RONDAS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361968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2715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907704" y="188640"/>
            <a:ext cx="53285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Indicadores de satisfacción</a:t>
            </a:r>
            <a:endParaRPr lang="es-MX" sz="2800" b="1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95C268AF-8DDF-C13B-E1C0-A6214A91D2EC}"/>
              </a:ext>
            </a:extLst>
          </p:cNvPr>
          <p:cNvSpPr/>
          <p:nvPr/>
        </p:nvSpPr>
        <p:spPr>
          <a:xfrm>
            <a:off x="2123728" y="188640"/>
            <a:ext cx="4968552" cy="523220"/>
          </a:xfrm>
          <a:prstGeom prst="rect">
            <a:avLst/>
          </a:prstGeom>
          <a:noFill/>
          <a:ln w="571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" name="Rectángulo: esquinas redondeadas 2" descr="PROPORCIÓN DE USURIOS SATISFECHOS CON LOS SERVICIOS BRINDADOS EN S.E.S">
            <a:extLst>
              <a:ext uri="{FF2B5EF4-FFF2-40B4-BE49-F238E27FC236}">
                <a16:creationId xmlns:a16="http://schemas.microsoft.com/office/drawing/2014/main" id="{9A6E264E-71F8-2163-0319-83AA424AFA2B}"/>
              </a:ext>
            </a:extLst>
          </p:cNvPr>
          <p:cNvSpPr/>
          <p:nvPr/>
        </p:nvSpPr>
        <p:spPr>
          <a:xfrm>
            <a:off x="899592" y="1316718"/>
            <a:ext cx="5057302" cy="998930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E576CB3-E353-C411-9177-89C42C200900}"/>
              </a:ext>
            </a:extLst>
          </p:cNvPr>
          <p:cNvSpPr txBox="1"/>
          <p:nvPr/>
        </p:nvSpPr>
        <p:spPr>
          <a:xfrm>
            <a:off x="1043608" y="1493017"/>
            <a:ext cx="5626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Proporción de usuarios satisfechos con los servicios </a:t>
            </a:r>
          </a:p>
          <a:p>
            <a:r>
              <a:rPr lang="es-CO" dirty="0"/>
              <a:t>brindados en S.E.S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931B9180-9609-DB14-77ED-4C0E2273B9C4}"/>
              </a:ext>
            </a:extLst>
          </p:cNvPr>
          <p:cNvSpPr/>
          <p:nvPr/>
        </p:nvSpPr>
        <p:spPr>
          <a:xfrm>
            <a:off x="6670156" y="1221128"/>
            <a:ext cx="1286220" cy="1199760"/>
          </a:xfrm>
          <a:prstGeom prst="ellips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/>
              <a:t>99,36%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10F4D0A-AC92-DE33-AAE3-2B8FEC15F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615" y="2587537"/>
            <a:ext cx="7248280" cy="3142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617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16936B-7EB8-AFD0-BF21-F29A74B36B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>
            <a:extLst>
              <a:ext uri="{FF2B5EF4-FFF2-40B4-BE49-F238E27FC236}">
                <a16:creationId xmlns:a16="http://schemas.microsoft.com/office/drawing/2014/main" id="{D8D091C1-766E-72AE-9BED-A24BA49BB914}"/>
              </a:ext>
            </a:extLst>
          </p:cNvPr>
          <p:cNvSpPr/>
          <p:nvPr/>
        </p:nvSpPr>
        <p:spPr>
          <a:xfrm>
            <a:off x="1907704" y="188640"/>
            <a:ext cx="53285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rgbClr val="333333"/>
                </a:solidFill>
                <a:latin typeface="Arial" panose="020B0604020202020204" pitchFamily="34" charset="0"/>
              </a:rPr>
              <a:t>Plan de Trabajo</a:t>
            </a:r>
            <a:endParaRPr lang="es-MX" sz="2800" b="1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3C4FEC20-3A43-E272-2A6E-1F59305FA744}"/>
              </a:ext>
            </a:extLst>
          </p:cNvPr>
          <p:cNvSpPr/>
          <p:nvPr/>
        </p:nvSpPr>
        <p:spPr>
          <a:xfrm>
            <a:off x="2231740" y="188640"/>
            <a:ext cx="4968552" cy="523220"/>
          </a:xfrm>
          <a:prstGeom prst="rect">
            <a:avLst/>
          </a:prstGeom>
          <a:noFill/>
          <a:ln w="571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7E311F4-70E7-3D4E-3FCB-F2EBBCB54D53}"/>
              </a:ext>
            </a:extLst>
          </p:cNvPr>
          <p:cNvSpPr txBox="1"/>
          <p:nvPr/>
        </p:nvSpPr>
        <p:spPr>
          <a:xfrm>
            <a:off x="683568" y="1196752"/>
            <a:ext cx="8064896" cy="40118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CO" sz="1600" b="1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PROYECTO MADRE CANGURO</a:t>
            </a:r>
            <a:r>
              <a:rPr lang="es-CO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Para los meses de octubre y noviembre, no se realizó la entrega kit canguro, debido a que no se presentaron solicitudes. No obstante, en el programa hicieron entrega de donaciones en total para cada mes de 49 y 40 donaciones respectivamente.</a:t>
            </a:r>
            <a:endParaRPr lang="es-CO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CO" sz="1600" b="1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RONDAS DE ACOMPAÑAMIENTO AL USUARIO Y SU FAMILIA</a:t>
            </a:r>
            <a:r>
              <a:rPr lang="es-CO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Para el período con la participación de los miembros de la Asociación de usuarios, se han realizado rondas en los diferentes servicios de la institución, para octubre 6 y noviembre 5 rondas, a la fecha se tiene 920 usuarios impactados con las rondas realizadas durante el año.</a:t>
            </a:r>
            <a:endParaRPr lang="es-CO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CO" sz="1600" b="1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DONACIÓN DE BAÑERAS</a:t>
            </a:r>
            <a:r>
              <a:rPr lang="es-CO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: Se realiza donación por parte de los miembros de la asociación de usuarios de 16 bañeras en el mes de enero, las cuales han venido siendo entregadas a las madres que, de acuerdo con las rondas realizadas o identificación en el servicio de la necesidad, para los meses de octubre y noviembre no se identificó necesidad de donaciones.</a:t>
            </a:r>
            <a:endParaRPr lang="es-CO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559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36C9936-E070-74E7-EF66-16929CDDCE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36" y="13027"/>
            <a:ext cx="90678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082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DA7D79-E03A-7E0A-2069-CB698B5584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F005AA2-CE08-90B8-0AFD-B1F84E62A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01" y="548680"/>
            <a:ext cx="9020175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576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57B845-1915-5596-2CB5-B4D908E6D6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948C26D-9CE4-0FCE-42DB-45DB6DF32C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7" y="332656"/>
            <a:ext cx="8848725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882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C0A5A1-9DF3-F1A0-D87E-0D2C33AC26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D409663-EC6F-1E7F-2DF8-E2F1CA82CE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404664"/>
            <a:ext cx="9029700" cy="479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412811"/>
      </p:ext>
    </p:extLst>
  </p:cSld>
  <p:clrMapOvr>
    <a:masterClrMapping/>
  </p:clrMapOvr>
</p:sld>
</file>

<file path=ppt/theme/theme1.xml><?xml version="1.0" encoding="utf-8"?>
<a:theme xmlns:a="http://schemas.openxmlformats.org/drawingml/2006/main" name="diseño v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diseño v1.thmx</Template>
  <TotalTime>45382</TotalTime>
  <Words>288</Words>
  <Application>Microsoft Office PowerPoint</Application>
  <PresentationFormat>Presentación en pantalla (4:3)</PresentationFormat>
  <Paragraphs>36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2" baseType="lpstr">
      <vt:lpstr>Aptos</vt:lpstr>
      <vt:lpstr>Arial</vt:lpstr>
      <vt:lpstr>Arial Black</vt:lpstr>
      <vt:lpstr>Calibri</vt:lpstr>
      <vt:lpstr>Times New Roman</vt:lpstr>
      <vt:lpstr>diseño v1</vt:lpstr>
      <vt:lpstr>Presentación de PowerPoint</vt:lpstr>
      <vt:lpstr>ORDEN DEL DÍA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LAURA</dc:creator>
  <cp:lastModifiedBy>Experienciap01</cp:lastModifiedBy>
  <cp:revision>231</cp:revision>
  <dcterms:created xsi:type="dcterms:W3CDTF">2020-06-23T16:00:10Z</dcterms:created>
  <dcterms:modified xsi:type="dcterms:W3CDTF">2024-12-26T19:17:13Z</dcterms:modified>
</cp:coreProperties>
</file>