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72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6DAF82-4303-4CD5-89C3-DC339985390A}" type="datetimeFigureOut">
              <a:rPr lang="es-ES" smtClean="0"/>
              <a:t>26/02/2025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AD81F9-792B-4F72-B59F-7C60E5F98C5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7101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A07FC8-FADC-355C-A59C-71E0F074CA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43937EE-C10C-115B-9D45-A9E7B9ED06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A470E58-6D61-1709-1840-C014B8234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6C003-6CA0-C748-AE9F-F4CC5607494D}" type="datetimeFigureOut">
              <a:rPr lang="es-CO" smtClean="0"/>
              <a:t>26/02/2025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B56685-C988-E302-EF37-3EF52B42D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164A890-8C2D-4983-FEF6-D92914E2D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D9289-AB30-DB4B-83C7-4199A41D6AB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94220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0026F1-3CAB-EE7B-657C-A53A5F19A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1498611-41B1-6204-1068-238463F55C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7F2A287-5DD0-46F9-D718-3B2D351AA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6C003-6CA0-C748-AE9F-F4CC5607494D}" type="datetimeFigureOut">
              <a:rPr lang="es-CO" smtClean="0"/>
              <a:t>26/02/2025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391492-F21E-F51E-0225-1BC95DBAE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C2CC4B-779F-053C-0C0C-8B82A9326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D9289-AB30-DB4B-83C7-4199A41D6AB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69851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970A3F6-BD10-5D20-F557-0CBA727663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3FBB772-7ED7-10B8-C66A-8C0949238B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61D8994-8F43-72A6-4BFF-A69018842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6C003-6CA0-C748-AE9F-F4CC5607494D}" type="datetimeFigureOut">
              <a:rPr lang="es-CO" smtClean="0"/>
              <a:t>26/02/2025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E933E9B-8F8E-E93B-6833-1FFED9379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572BBB-1A34-610D-150F-E1CFF165C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D9289-AB30-DB4B-83C7-4199A41D6AB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6498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D41C34-FB1F-E9CB-3A54-7977B3A85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9E72AC3-96DA-5842-CAA8-5F19550042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1EC4E9C-7A0D-FA15-038A-A7ECCBA6C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6C003-6CA0-C748-AE9F-F4CC5607494D}" type="datetimeFigureOut">
              <a:rPr lang="es-CO" smtClean="0"/>
              <a:t>26/02/2025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53CCF6B-99A8-79FB-30C4-81CD7D7F1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9E55E9E-4788-7694-9746-A4AEB5AA2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D9289-AB30-DB4B-83C7-4199A41D6AB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64482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F81048-B439-9689-450F-BD1E98BE0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5A9FEE7-6DBA-B7A8-82E6-208EE4B847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CF4816-A9C6-33C4-E60A-FD6F01164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6C003-6CA0-C748-AE9F-F4CC5607494D}" type="datetimeFigureOut">
              <a:rPr lang="es-CO" smtClean="0"/>
              <a:t>26/02/2025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3D9F6E-8035-D0AF-B05C-17EEBDDE9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A311BD-D32C-265A-45E8-0BB7F4ADD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D9289-AB30-DB4B-83C7-4199A41D6AB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69883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EE5FF9-F655-BF42-35DD-E9106B7B4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6FF1E4D-44EF-BF3E-8A17-6327462245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91B0912-BD5A-61AA-7F06-F8B3ED6CA2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3AB286A-7685-518D-9F1A-80C1F5D83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6C003-6CA0-C748-AE9F-F4CC5607494D}" type="datetimeFigureOut">
              <a:rPr lang="es-CO" smtClean="0"/>
              <a:t>26/02/2025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79757DB-0172-C2E3-4497-8761C452F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F6DDE80-44D2-1E8C-5CDC-CB0EA3F69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D9289-AB30-DB4B-83C7-4199A41D6AB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263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1EB591-DE76-F428-4436-254369281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FF0B294-72E0-9063-26A2-BCB905C78D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BE92E11-7506-977D-E616-48A3DD9AE0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C824C98-42E8-12DD-27FE-EAD59A311D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670015B-FFFC-DD45-5C0E-15FBDB6050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C5188EB-B659-6F48-86B4-6B92E66F3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6C003-6CA0-C748-AE9F-F4CC5607494D}" type="datetimeFigureOut">
              <a:rPr lang="es-CO" smtClean="0"/>
              <a:t>26/02/2025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1F80589-E12C-17E2-EBFE-C6EF58526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B89C494-B49C-CC4B-0A9C-EEA58ECA8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D9289-AB30-DB4B-83C7-4199A41D6AB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84576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08AB12-0444-6F9B-067C-D2AB9B47A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154637D-3CBB-E6A0-9E29-5ED942B7F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6C003-6CA0-C748-AE9F-F4CC5607494D}" type="datetimeFigureOut">
              <a:rPr lang="es-CO" smtClean="0"/>
              <a:t>26/02/2025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6B3B567-7083-389B-3C31-13E859B54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10A5DB7-F6AF-9382-F0E5-E68E8B299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D9289-AB30-DB4B-83C7-4199A41D6AB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11263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F7FDD2B-5FC9-8FE6-C7B0-253C0292E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6C003-6CA0-C748-AE9F-F4CC5607494D}" type="datetimeFigureOut">
              <a:rPr lang="es-CO" smtClean="0"/>
              <a:t>26/02/2025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261806A-B7F2-E1B9-6F9F-DDDE6FC9B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30A2A5D-5002-73F4-1084-B2E34DB67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D9289-AB30-DB4B-83C7-4199A41D6AB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93808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3304FB-0D01-121A-371C-D06060A5A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2233AF1-1201-4EBA-0785-AEC4F877B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35BA8B5-4A8B-0684-356A-5FE154C8D6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7C65FBC-C6D3-9B40-A69B-758AF2FC1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6C003-6CA0-C748-AE9F-F4CC5607494D}" type="datetimeFigureOut">
              <a:rPr lang="es-CO" smtClean="0"/>
              <a:t>26/02/2025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460D6DF-0191-B86C-53D1-864D9C75A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23C82EB-39ED-A7BC-A251-32E8BE693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D9289-AB30-DB4B-83C7-4199A41D6AB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48916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EC9774-8107-E737-DB11-F3A24F11F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66EFFF8-6ADC-252C-787D-B5315B01ED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2454D90-5B90-F0FF-7F94-5084CE3734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DFF76FE-F656-6A76-04E3-88C86658E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6C003-6CA0-C748-AE9F-F4CC5607494D}" type="datetimeFigureOut">
              <a:rPr lang="es-CO" smtClean="0"/>
              <a:t>26/02/2025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FC96001-91FD-DAFF-9EB4-508811661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0FE0269-931D-EF61-2243-BCB8F00A0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D9289-AB30-DB4B-83C7-4199A41D6AB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54164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ECB47B1-8C4F-4477-AAE0-FFC154110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D388FF1-ADB0-9E27-0AA7-0D33FF7B02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1ADBBB5-EF0F-E9E9-30CC-CD80416C1C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6C003-6CA0-C748-AE9F-F4CC5607494D}" type="datetimeFigureOut">
              <a:rPr lang="es-CO" smtClean="0"/>
              <a:t>26/02/2025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43A8AA-5ECC-30F3-F555-0E934D30FA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DDF9B3-3737-4795-1E8D-3A73E427BD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D9289-AB30-DB4B-83C7-4199A41D6AB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778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magen que contiene exterior, calle, tráfico, firmar&#10;&#10;Descripción generada automáticamente">
            <a:extLst>
              <a:ext uri="{FF2B5EF4-FFF2-40B4-BE49-F238E27FC236}">
                <a16:creationId xmlns:a16="http://schemas.microsoft.com/office/drawing/2014/main" id="{868952D5-360C-FB21-E728-2E9261892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32771"/>
            <a:ext cx="12190475" cy="709077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DAA579D-70EE-FDAE-B957-F31A22477668}"/>
              </a:ext>
            </a:extLst>
          </p:cNvPr>
          <p:cNvSpPr txBox="1"/>
          <p:nvPr/>
        </p:nvSpPr>
        <p:spPr>
          <a:xfrm>
            <a:off x="335238" y="1934537"/>
            <a:ext cx="1152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SES CUIDA DE LOS TUYOS DURANTE TU HOSPITALIZACIÓN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FC5AA52-CABF-4CFA-0EFB-9623B86BD7DC}"/>
              </a:ext>
            </a:extLst>
          </p:cNvPr>
          <p:cNvSpPr txBox="1"/>
          <p:nvPr/>
        </p:nvSpPr>
        <p:spPr>
          <a:xfrm>
            <a:off x="335238" y="3846245"/>
            <a:ext cx="115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s-CO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eferenciación</a:t>
            </a:r>
            <a:r>
              <a:rPr lang="es-CO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Instituto Roosevelt</a:t>
            </a:r>
          </a:p>
        </p:txBody>
      </p:sp>
    </p:spTree>
    <p:extLst>
      <p:ext uri="{BB962C8B-B14F-4D97-AF65-F5344CB8AC3E}">
        <p14:creationId xmlns:p14="http://schemas.microsoft.com/office/powerpoint/2010/main" val="1383739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n 2" descr="Icono&#10;&#10;Descripción generada automáticamente">
            <a:extLst>
              <a:ext uri="{FF2B5EF4-FFF2-40B4-BE49-F238E27FC236}">
                <a16:creationId xmlns:a16="http://schemas.microsoft.com/office/drawing/2014/main" id="{76904795-48DD-7D17-7072-C7FACD86E9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45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Google Shape;98;p3"/>
          <p:cNvSpPr txBox="1"/>
          <p:nvPr/>
        </p:nvSpPr>
        <p:spPr>
          <a:xfrm>
            <a:off x="-1500" y="7260"/>
            <a:ext cx="12193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s-ES" sz="2800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Objetivo general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FC5AA52-CABF-4CFA-0EFB-9623B86BD7DC}"/>
              </a:ext>
            </a:extLst>
          </p:cNvPr>
          <p:cNvSpPr txBox="1"/>
          <p:nvPr/>
        </p:nvSpPr>
        <p:spPr>
          <a:xfrm>
            <a:off x="335250" y="487025"/>
            <a:ext cx="11520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Generar estrategias que mitiguen el agobio del cuidador dentro de los procesos de hospitalización en SES HUC.</a:t>
            </a:r>
          </a:p>
          <a:p>
            <a:pPr algn="just"/>
            <a:endParaRPr lang="es-E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Objetivos específicos</a:t>
            </a:r>
          </a:p>
          <a:p>
            <a:pPr marL="457200" indent="-457200" algn="ctr">
              <a:buFontTx/>
              <a:buChar char="-"/>
            </a:pP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Identificar una muestra, en este caso el cuidador de aquel paciente que requiere acompañamiento permanente.</a:t>
            </a:r>
          </a:p>
          <a:p>
            <a:pPr marL="457200" indent="-457200" algn="ctr">
              <a:buFontTx/>
              <a:buChar char="-"/>
            </a:pP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Aplicar el test de ZARIT para medir la escala de carga en el cuidador.</a:t>
            </a:r>
          </a:p>
          <a:p>
            <a:pPr marL="457200" indent="-457200" algn="ctr">
              <a:buFontTx/>
              <a:buChar char="-"/>
            </a:pP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Brindar procesos lúdico- educativos que permita la disminución de la carga del cuidador</a:t>
            </a:r>
          </a:p>
          <a:p>
            <a:pPr marL="457200" indent="-457200" algn="ctr">
              <a:buFontTx/>
              <a:buChar char="-"/>
            </a:pP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Aplicar el test de ZARIT para medir la escala de carga en el cuidador y analizar cambios.</a:t>
            </a:r>
          </a:p>
        </p:txBody>
      </p:sp>
    </p:spTree>
    <p:extLst>
      <p:ext uri="{BB962C8B-B14F-4D97-AF65-F5344CB8AC3E}">
        <p14:creationId xmlns:p14="http://schemas.microsoft.com/office/powerpoint/2010/main" val="4139018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n 2" descr="Texto, Pizarra&#10;&#10;Descripción generada automáticamente">
            <a:extLst>
              <a:ext uri="{FF2B5EF4-FFF2-40B4-BE49-F238E27FC236}">
                <a16:creationId xmlns:a16="http://schemas.microsoft.com/office/drawing/2014/main" id="{F611C344-BCC7-16AF-778E-4B4540A65E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51"/>
          <a:stretch/>
        </p:blipFill>
        <p:spPr>
          <a:xfrm>
            <a:off x="-54034" y="-5978"/>
            <a:ext cx="12191980" cy="6856718"/>
          </a:xfrm>
          <a:prstGeom prst="rect">
            <a:avLst/>
          </a:prstGeom>
        </p:spPr>
      </p:pic>
      <p:sp>
        <p:nvSpPr>
          <p:cNvPr id="4" name="Google Shape;98;p3"/>
          <p:cNvSpPr txBox="1"/>
          <p:nvPr/>
        </p:nvSpPr>
        <p:spPr>
          <a:xfrm>
            <a:off x="-1500" y="7260"/>
            <a:ext cx="12193500" cy="1261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s-ES" sz="2400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PLANEACIÓN INTERNA</a:t>
            </a:r>
          </a:p>
          <a:p>
            <a:pPr lvl="0" algn="ctr"/>
            <a:endParaRPr lang="es-ES" sz="2400" dirty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lvl="0" algn="ctr"/>
            <a:r>
              <a:rPr lang="es-ES" sz="2800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FC5AA52-CABF-4CFA-0EFB-9623B86BD7DC}"/>
              </a:ext>
            </a:extLst>
          </p:cNvPr>
          <p:cNvSpPr txBox="1"/>
          <p:nvPr/>
        </p:nvSpPr>
        <p:spPr>
          <a:xfrm>
            <a:off x="335250" y="355799"/>
            <a:ext cx="115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C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O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C17D4EC-CA98-A5C8-A63D-5EA448BEE6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327785"/>
              </p:ext>
            </p:extLst>
          </p:nvPr>
        </p:nvGraphicFramePr>
        <p:xfrm>
          <a:off x="335251" y="443132"/>
          <a:ext cx="11572533" cy="49009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7511">
                  <a:extLst>
                    <a:ext uri="{9D8B030D-6E8A-4147-A177-3AD203B41FA5}">
                      <a16:colId xmlns:a16="http://schemas.microsoft.com/office/drawing/2014/main" val="2699776182"/>
                    </a:ext>
                  </a:extLst>
                </a:gridCol>
                <a:gridCol w="3857511">
                  <a:extLst>
                    <a:ext uri="{9D8B030D-6E8A-4147-A177-3AD203B41FA5}">
                      <a16:colId xmlns:a16="http://schemas.microsoft.com/office/drawing/2014/main" val="249235302"/>
                    </a:ext>
                  </a:extLst>
                </a:gridCol>
                <a:gridCol w="3857511">
                  <a:extLst>
                    <a:ext uri="{9D8B030D-6E8A-4147-A177-3AD203B41FA5}">
                      <a16:colId xmlns:a16="http://schemas.microsoft.com/office/drawing/2014/main" val="1377086488"/>
                    </a:ext>
                  </a:extLst>
                </a:gridCol>
              </a:tblGrid>
              <a:tr h="249214">
                <a:tc>
                  <a:txBody>
                    <a:bodyPr/>
                    <a:lstStyle/>
                    <a:p>
                      <a:r>
                        <a:rPr lang="es-ES" sz="1200" dirty="0">
                          <a:latin typeface="+mn-lt"/>
                        </a:rPr>
                        <a:t>OBJETIVO</a:t>
                      </a:r>
                      <a:endParaRPr lang="es-CO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200" dirty="0">
                          <a:latin typeface="+mn-lt"/>
                        </a:rPr>
                        <a:t>ACTIVIDA</a:t>
                      </a:r>
                      <a:r>
                        <a:rPr lang="es-CO" sz="1200" dirty="0">
                          <a:latin typeface="+mn-lt"/>
                        </a:rPr>
                        <a:t>D</a:t>
                      </a:r>
                      <a:endParaRPr lang="es-E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DURACIÓN</a:t>
                      </a:r>
                      <a:endParaRPr lang="es-CO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8434225"/>
                  </a:ext>
                </a:extLst>
              </a:tr>
              <a:tr h="7689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>
                          <a:latin typeface="+mn-lt"/>
                          <a:cs typeface="Arial" panose="020B0604020202020204" pitchFamily="34" charset="0"/>
                        </a:rPr>
                        <a:t>Identificar una muestra, en este caso el cuidador de aquel paciente que requiere acompañamiento permanente.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s-ES" sz="1200" dirty="0">
                          <a:latin typeface="+mn-lt"/>
                        </a:rPr>
                        <a:t>Solicitar base de datos en sistemas.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ES" sz="1200" dirty="0">
                          <a:latin typeface="+mn-lt"/>
                        </a:rPr>
                        <a:t>Priorizar pacientes con estancias hospitalarias mayores a 1 semana.</a:t>
                      </a:r>
                      <a:endParaRPr lang="es-CO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1 mes, cada mes se identificarán nuevos cuidadores.</a:t>
                      </a:r>
                      <a:endParaRPr lang="es-CO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9095837"/>
                  </a:ext>
                </a:extLst>
              </a:tr>
              <a:tr h="3986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>
                          <a:latin typeface="+mn-lt"/>
                          <a:cs typeface="Arial" panose="020B0604020202020204" pitchFamily="34" charset="0"/>
                        </a:rPr>
                        <a:t>Aplicar el test de ZARIT para medir la escala de carga en el cuidador.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latin typeface="+mn-lt"/>
                        </a:rPr>
                        <a:t>- Aplicar de manera presencial TEST a los cuidadores de la muestra.</a:t>
                      </a:r>
                      <a:endParaRPr lang="es-CO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1 mes</a:t>
                      </a:r>
                      <a:endParaRPr lang="es-CO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5032899"/>
                  </a:ext>
                </a:extLst>
              </a:tr>
              <a:tr h="6307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>
                          <a:latin typeface="+mn-lt"/>
                          <a:cs typeface="Arial" panose="020B0604020202020204" pitchFamily="34" charset="0"/>
                        </a:rPr>
                        <a:t>Brindar procesos lúdico- educativos que permita la disminución de la carga del cuidador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latin typeface="+mn-lt"/>
                        </a:rPr>
                        <a:t>- Capacitaciones en lecho (primeros auxilios psicológicos, cuidado de la piel, manejo de emociones, comunicación generativa, autocuidado, maquillaje, etc.)</a:t>
                      </a:r>
                      <a:endParaRPr lang="es-CO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1 vez a la semana</a:t>
                      </a:r>
                      <a:endParaRPr lang="es-CO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6994716"/>
                  </a:ext>
                </a:extLst>
              </a:tr>
              <a:tr h="4216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>
                          <a:latin typeface="+mn-lt"/>
                          <a:cs typeface="Arial" panose="020B0604020202020204" pitchFamily="34" charset="0"/>
                        </a:rPr>
                        <a:t>Brindar procesos lúdico- educativos que permita la disminución de la carga del cuidador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latin typeface="+mn-lt"/>
                        </a:rPr>
                        <a:t>- Tarde de cine 1 vez al mes en el auditorio.</a:t>
                      </a:r>
                      <a:endParaRPr lang="es-CO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1 vez al mes</a:t>
                      </a:r>
                      <a:endParaRPr lang="es-CO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7546938"/>
                  </a:ext>
                </a:extLst>
              </a:tr>
              <a:tr h="4619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>
                          <a:latin typeface="+mn-lt"/>
                          <a:cs typeface="Arial" panose="020B0604020202020204" pitchFamily="34" charset="0"/>
                        </a:rPr>
                        <a:t>Brindar procesos lúdico- educativos que permita la disminución de la carga del cuidador</a:t>
                      </a:r>
                      <a:r>
                        <a:rPr lang="es-CO" sz="1200" dirty="0">
                          <a:latin typeface="+mn-lt"/>
                          <a:cs typeface="Arial" panose="020B0604020202020204" pitchFamily="34" charset="0"/>
                        </a:rPr>
                        <a:t>.</a:t>
                      </a:r>
                      <a:endParaRPr lang="es-ES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latin typeface="+mn-lt"/>
                        </a:rPr>
                        <a:t>- Generar brigadas de acompañamiento psicológico.</a:t>
                      </a:r>
                      <a:endParaRPr lang="es-CO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1 vez al mes</a:t>
                      </a:r>
                      <a:endParaRPr lang="es-CO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5019361"/>
                  </a:ext>
                </a:extLst>
              </a:tr>
              <a:tr h="6611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>
                          <a:latin typeface="+mn-lt"/>
                          <a:cs typeface="Arial" panose="020B0604020202020204" pitchFamily="34" charset="0"/>
                        </a:rPr>
                        <a:t>Brindar procesos lúdico- educativos que permita la disminución de la carga del cuidador</a:t>
                      </a:r>
                      <a:r>
                        <a:rPr lang="es-CO" sz="1200" dirty="0">
                          <a:latin typeface="+mn-lt"/>
                          <a:cs typeface="Arial" panose="020B0604020202020204" pitchFamily="34" charset="0"/>
                        </a:rPr>
                        <a:t>.</a:t>
                      </a:r>
                      <a:endParaRPr lang="es-ES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200" dirty="0">
                          <a:latin typeface="+mn-lt"/>
                        </a:rPr>
                        <a:t>- SES cuida de los tuyos: 2 horas a la semana el cuidado de tu familiar estará a cargo de una de las voluntarias Damas Rosadas.</a:t>
                      </a:r>
                      <a:endParaRPr lang="es-CO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1 día a la semana- según disponibilidad del voluntario.</a:t>
                      </a:r>
                      <a:endParaRPr lang="es-CO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0636156"/>
                  </a:ext>
                </a:extLst>
              </a:tr>
              <a:tr h="4783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>
                          <a:latin typeface="+mn-lt"/>
                          <a:cs typeface="Arial" panose="020B0604020202020204" pitchFamily="34" charset="0"/>
                        </a:rPr>
                        <a:t>Brindar procesos lúdico- educativos que permita la disminución de la carga del cuidador</a:t>
                      </a:r>
                      <a:r>
                        <a:rPr lang="es-CO" sz="1200" dirty="0">
                          <a:latin typeface="+mn-lt"/>
                          <a:cs typeface="Arial" panose="020B0604020202020204" pitchFamily="34" charset="0"/>
                        </a:rPr>
                        <a:t>.</a:t>
                      </a:r>
                      <a:endParaRPr lang="es-ES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s-ES" sz="1200" dirty="0">
                          <a:latin typeface="+mn-lt"/>
                        </a:rPr>
                        <a:t>SES SPA, agenda abierta para que una vez a la semana las personas puedan acceder a un espacio en SES SPA.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Agenda abierta  30 min a la semana</a:t>
                      </a:r>
                      <a:endParaRPr lang="es-CO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3398995"/>
                  </a:ext>
                </a:extLst>
              </a:tr>
              <a:tr h="6712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>
                          <a:latin typeface="+mn-lt"/>
                          <a:cs typeface="Arial" panose="020B0604020202020204" pitchFamily="34" charset="0"/>
                        </a:rPr>
                        <a:t>Aplicar el test de ZARIT para medir la escala de carga en el cuidador.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s-ES" sz="1200" dirty="0">
                          <a:latin typeface="+mn-lt"/>
                        </a:rPr>
                        <a:t>Aplicación de escala al finalizar la hospitalización del paciente y realizar invitación abierta para participar en la Asociación de Usuarios y el club de la salud.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1 vez finalizando la hospitalización.</a:t>
                      </a:r>
                      <a:endParaRPr lang="es-CO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99334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9988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n 2" descr="Texto, Pizarra&#10;&#10;Descripción generada automáticamente">
            <a:extLst>
              <a:ext uri="{FF2B5EF4-FFF2-40B4-BE49-F238E27FC236}">
                <a16:creationId xmlns:a16="http://schemas.microsoft.com/office/drawing/2014/main" id="{F611C344-BCC7-16AF-778E-4B4540A65E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51"/>
          <a:stretch/>
        </p:blipFill>
        <p:spPr>
          <a:xfrm>
            <a:off x="-54034" y="-5978"/>
            <a:ext cx="12191980" cy="6856718"/>
          </a:xfrm>
          <a:prstGeom prst="rect">
            <a:avLst/>
          </a:prstGeom>
        </p:spPr>
      </p:pic>
      <p:sp>
        <p:nvSpPr>
          <p:cNvPr id="4" name="Google Shape;98;p3"/>
          <p:cNvSpPr txBox="1"/>
          <p:nvPr/>
        </p:nvSpPr>
        <p:spPr>
          <a:xfrm>
            <a:off x="-1500" y="7260"/>
            <a:ext cx="12193500" cy="1261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s-ES" sz="2400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PLANEACIÓN EXTERNA</a:t>
            </a:r>
          </a:p>
          <a:p>
            <a:pPr lvl="0" algn="ctr"/>
            <a:endParaRPr lang="es-ES" sz="2400" dirty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lvl="0" algn="ctr"/>
            <a:r>
              <a:rPr lang="es-ES" sz="2800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FC5AA52-CABF-4CFA-0EFB-9623B86BD7DC}"/>
              </a:ext>
            </a:extLst>
          </p:cNvPr>
          <p:cNvSpPr txBox="1"/>
          <p:nvPr/>
        </p:nvSpPr>
        <p:spPr>
          <a:xfrm>
            <a:off x="335250" y="355799"/>
            <a:ext cx="115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C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O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C17D4EC-CA98-A5C8-A63D-5EA448BEE6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8110783"/>
              </p:ext>
            </p:extLst>
          </p:nvPr>
        </p:nvGraphicFramePr>
        <p:xfrm>
          <a:off x="335250" y="771297"/>
          <a:ext cx="11570159" cy="368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5137">
                  <a:extLst>
                    <a:ext uri="{9D8B030D-6E8A-4147-A177-3AD203B41FA5}">
                      <a16:colId xmlns:a16="http://schemas.microsoft.com/office/drawing/2014/main" val="2699776182"/>
                    </a:ext>
                  </a:extLst>
                </a:gridCol>
                <a:gridCol w="3857511">
                  <a:extLst>
                    <a:ext uri="{9D8B030D-6E8A-4147-A177-3AD203B41FA5}">
                      <a16:colId xmlns:a16="http://schemas.microsoft.com/office/drawing/2014/main" val="249235302"/>
                    </a:ext>
                  </a:extLst>
                </a:gridCol>
                <a:gridCol w="3857511">
                  <a:extLst>
                    <a:ext uri="{9D8B030D-6E8A-4147-A177-3AD203B41FA5}">
                      <a16:colId xmlns:a16="http://schemas.microsoft.com/office/drawing/2014/main" val="1377086488"/>
                    </a:ext>
                  </a:extLst>
                </a:gridCol>
              </a:tblGrid>
              <a:tr h="249214">
                <a:tc>
                  <a:txBody>
                    <a:bodyPr/>
                    <a:lstStyle/>
                    <a:p>
                      <a:r>
                        <a:rPr lang="es-ES" sz="1800" dirty="0">
                          <a:latin typeface="+mn-lt"/>
                        </a:rPr>
                        <a:t>OBJETIVO</a:t>
                      </a:r>
                      <a:endParaRPr lang="es-CO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800" dirty="0">
                          <a:latin typeface="+mn-lt"/>
                        </a:rPr>
                        <a:t>ACTIVIDA</a:t>
                      </a:r>
                      <a:r>
                        <a:rPr lang="es-CO" sz="1800" dirty="0">
                          <a:latin typeface="+mn-lt"/>
                        </a:rPr>
                        <a:t>D</a:t>
                      </a:r>
                      <a:endParaRPr lang="es-E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/>
                        <a:t>DURACIÓN</a:t>
                      </a:r>
                      <a:endParaRPr lang="es-CO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8434225"/>
                  </a:ext>
                </a:extLst>
              </a:tr>
              <a:tr h="6307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>
                          <a:latin typeface="+mn-lt"/>
                          <a:cs typeface="Arial" panose="020B0604020202020204" pitchFamily="34" charset="0"/>
                        </a:rPr>
                        <a:t>Brindar procesos lúdico- educativos que permita la disminución de la carga del cuidador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dirty="0">
                          <a:latin typeface="+mn-lt"/>
                        </a:rPr>
                        <a:t>- Generar contactos externos que permitan llevar SES en tu barrio a varios sectores.</a:t>
                      </a:r>
                      <a:endParaRPr lang="es-CO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dirty="0"/>
                        <a:t>1 mes</a:t>
                      </a:r>
                      <a:endParaRPr lang="es-CO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6994716"/>
                  </a:ext>
                </a:extLst>
              </a:tr>
              <a:tr h="4216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>
                          <a:latin typeface="+mn-lt"/>
                          <a:cs typeface="Arial" panose="020B0604020202020204" pitchFamily="34" charset="0"/>
                        </a:rPr>
                        <a:t>Brindar procesos lúdico- educativos que permita la disminución de la carga del cuidador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dirty="0">
                          <a:latin typeface="+mn-lt"/>
                        </a:rPr>
                        <a:t>- Ejecución de SES en tu barrio con jornadas jurídicas, de asignación de citas, verificación de documentos </a:t>
                      </a:r>
                      <a:r>
                        <a:rPr lang="es-ES" sz="1800" dirty="0" err="1">
                          <a:latin typeface="+mn-lt"/>
                        </a:rPr>
                        <a:t>Qx</a:t>
                      </a:r>
                      <a:r>
                        <a:rPr lang="es-ES" sz="1800" dirty="0">
                          <a:latin typeface="+mn-lt"/>
                        </a:rPr>
                        <a:t> y acompañamiento psicológico.</a:t>
                      </a:r>
                      <a:endParaRPr lang="es-CO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dirty="0"/>
                        <a:t>1 vez al mes</a:t>
                      </a:r>
                      <a:endParaRPr lang="es-CO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7546938"/>
                  </a:ext>
                </a:extLst>
              </a:tr>
              <a:tr h="6712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>
                          <a:latin typeface="+mn-lt"/>
                          <a:cs typeface="Arial" panose="020B0604020202020204" pitchFamily="34" charset="0"/>
                        </a:rPr>
                        <a:t>Aplicar el test de ZARIT para medir la escala de carga en el cuidador.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s-ES" sz="1800" dirty="0">
                          <a:latin typeface="+mn-lt"/>
                        </a:rPr>
                        <a:t>- Recolectar base de datos en los barrios con el fin de aplicar la escala y determinar posibles cambios luego de las intervenciones realizadas.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99334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2393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n 2" descr="Texto, Pizarra&#10;&#10;Descripción generada automáticamente">
            <a:extLst>
              <a:ext uri="{FF2B5EF4-FFF2-40B4-BE49-F238E27FC236}">
                <a16:creationId xmlns:a16="http://schemas.microsoft.com/office/drawing/2014/main" id="{F611C344-BCC7-16AF-778E-4B4540A65E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51"/>
          <a:stretch/>
        </p:blipFill>
        <p:spPr>
          <a:xfrm>
            <a:off x="-54034" y="-5978"/>
            <a:ext cx="12191980" cy="6856718"/>
          </a:xfrm>
          <a:prstGeom prst="rect">
            <a:avLst/>
          </a:prstGeom>
        </p:spPr>
      </p:pic>
      <p:pic>
        <p:nvPicPr>
          <p:cNvPr id="7" name="Imagen 6" descr="Personas sentadas en una mesa&#10;&#10;Descripción generada automáticamente con confianza media">
            <a:extLst>
              <a:ext uri="{FF2B5EF4-FFF2-40B4-BE49-F238E27FC236}">
                <a16:creationId xmlns:a16="http://schemas.microsoft.com/office/drawing/2014/main" id="{9274095B-2CE8-4DF0-1F2E-DA0C3C7C12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662" y="165711"/>
            <a:ext cx="5078437" cy="28552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4A4ED1B-5C47-EEDA-D886-295B4B7A58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2015" y="32068"/>
            <a:ext cx="4520417" cy="3390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n 11" descr="Diagrama&#10;&#10;Descripción generada automáticamente">
            <a:extLst>
              <a:ext uri="{FF2B5EF4-FFF2-40B4-BE49-F238E27FC236}">
                <a16:creationId xmlns:a16="http://schemas.microsoft.com/office/drawing/2014/main" id="{6F082C89-BBE6-CDEB-E9F1-5F61A8CE8B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1071" y="2445287"/>
            <a:ext cx="3435620" cy="3435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Imagen 13" descr="Imagen que contiene persona, parado, hombre, mujer&#10;&#10;Descripción generada automáticamente">
            <a:extLst>
              <a:ext uri="{FF2B5EF4-FFF2-40B4-BE49-F238E27FC236}">
                <a16:creationId xmlns:a16="http://schemas.microsoft.com/office/drawing/2014/main" id="{B5AC851A-8DFF-02B4-9261-EEF8A12CDE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40611" y="2030101"/>
            <a:ext cx="2877794" cy="3837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877294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20327</TotalTime>
  <Words>540</Words>
  <Application>Microsoft Office PowerPoint</Application>
  <PresentationFormat>Panorámica</PresentationFormat>
  <Paragraphs>55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Arial</vt:lpstr>
      <vt:lpstr>Arial Black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Comunicaciones SES H.U.C</dc:creator>
  <cp:lastModifiedBy>Experienciap01</cp:lastModifiedBy>
  <cp:revision>59</cp:revision>
  <dcterms:created xsi:type="dcterms:W3CDTF">2023-10-25T16:58:02Z</dcterms:created>
  <dcterms:modified xsi:type="dcterms:W3CDTF">2025-02-26T16:59:16Z</dcterms:modified>
</cp:coreProperties>
</file>