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79" r:id="rId4"/>
    <p:sldId id="277" r:id="rId5"/>
    <p:sldId id="278" r:id="rId6"/>
    <p:sldId id="276" r:id="rId7"/>
    <p:sldId id="275" r:id="rId8"/>
    <p:sldId id="280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C855E0-9177-4A46-9E34-5217A6C1058B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DAE9B16C-6ADA-4BDC-AC77-252DCFCCAC02}">
      <dgm:prSet phldrT="[Texto]" custT="1"/>
      <dgm:spPr/>
      <dgm:t>
        <a:bodyPr/>
        <a:lstStyle/>
        <a:p>
          <a:r>
            <a:rPr lang="es-ES" sz="2800" dirty="0"/>
            <a:t>Proporción de usuarios satisfechos 2024</a:t>
          </a:r>
        </a:p>
        <a:p>
          <a:r>
            <a:rPr lang="es-ES" sz="2800"/>
            <a:t>98.75%</a:t>
          </a:r>
          <a:endParaRPr lang="es-CO" sz="2800" dirty="0"/>
        </a:p>
      </dgm:t>
    </dgm:pt>
    <dgm:pt modelId="{7C338BB1-E7D2-4C42-9807-BB680C929748}" type="parTrans" cxnId="{A996F0BB-D596-45E2-A049-E1227199B465}">
      <dgm:prSet/>
      <dgm:spPr/>
      <dgm:t>
        <a:bodyPr/>
        <a:lstStyle/>
        <a:p>
          <a:endParaRPr lang="es-CO"/>
        </a:p>
      </dgm:t>
    </dgm:pt>
    <dgm:pt modelId="{9CCE64DB-5E86-467B-80E8-67FC6B4A5C1B}" type="sibTrans" cxnId="{A996F0BB-D596-45E2-A049-E1227199B465}">
      <dgm:prSet/>
      <dgm:spPr/>
      <dgm:t>
        <a:bodyPr/>
        <a:lstStyle/>
        <a:p>
          <a:endParaRPr lang="es-CO"/>
        </a:p>
      </dgm:t>
    </dgm:pt>
    <dgm:pt modelId="{9A30749A-F601-475F-805D-B45F6B88CD08}">
      <dgm:prSet phldrT="[Texto]" custT="1"/>
      <dgm:spPr/>
      <dgm:t>
        <a:bodyPr/>
        <a:lstStyle/>
        <a:p>
          <a:r>
            <a:rPr lang="es-ES" sz="2400" dirty="0"/>
            <a:t>0,75 Quejas por cada mil atenciones</a:t>
          </a:r>
          <a:endParaRPr lang="es-CO" sz="2400" dirty="0"/>
        </a:p>
      </dgm:t>
    </dgm:pt>
    <dgm:pt modelId="{5AC9507A-5E51-4735-8C25-A581D1BAFB51}" type="parTrans" cxnId="{B7DE9529-77DE-4A1B-A23E-F13B4C8EDF34}">
      <dgm:prSet/>
      <dgm:spPr/>
      <dgm:t>
        <a:bodyPr/>
        <a:lstStyle/>
        <a:p>
          <a:endParaRPr lang="es-CO"/>
        </a:p>
      </dgm:t>
    </dgm:pt>
    <dgm:pt modelId="{566A3A79-D518-44FE-A06A-939B87C7AD49}" type="sibTrans" cxnId="{B7DE9529-77DE-4A1B-A23E-F13B4C8EDF34}">
      <dgm:prSet/>
      <dgm:spPr/>
      <dgm:t>
        <a:bodyPr/>
        <a:lstStyle/>
        <a:p>
          <a:endParaRPr lang="es-CO"/>
        </a:p>
      </dgm:t>
    </dgm:pt>
    <dgm:pt modelId="{EA2329E0-4B5B-4021-B630-C03B892C8C32}">
      <dgm:prSet phldrT="[Texto]" custT="1"/>
      <dgm:spPr/>
      <dgm:t>
        <a:bodyPr/>
        <a:lstStyle/>
        <a:p>
          <a:r>
            <a:rPr lang="es-ES" sz="2400" dirty="0"/>
            <a:t>Proporción de usuarios que admiten haber sido informados sobre sus derechos y deberes: 91,29% </a:t>
          </a:r>
          <a:endParaRPr lang="es-CO" sz="2400" dirty="0"/>
        </a:p>
      </dgm:t>
    </dgm:pt>
    <dgm:pt modelId="{6AF2B2F3-43F5-42F8-AFD7-7E6B3BCB64D1}" type="parTrans" cxnId="{9411CC31-68E4-4A43-AD09-92EBE3545C19}">
      <dgm:prSet/>
      <dgm:spPr/>
      <dgm:t>
        <a:bodyPr/>
        <a:lstStyle/>
        <a:p>
          <a:endParaRPr lang="es-CO"/>
        </a:p>
      </dgm:t>
    </dgm:pt>
    <dgm:pt modelId="{7D429E7B-693F-4860-85A2-704ED6DC872B}" type="sibTrans" cxnId="{9411CC31-68E4-4A43-AD09-92EBE3545C19}">
      <dgm:prSet/>
      <dgm:spPr/>
      <dgm:t>
        <a:bodyPr/>
        <a:lstStyle/>
        <a:p>
          <a:endParaRPr lang="es-CO"/>
        </a:p>
      </dgm:t>
    </dgm:pt>
    <dgm:pt modelId="{3D46C618-EF17-413C-AC5C-400BD001B945}" type="pres">
      <dgm:prSet presAssocID="{6EC855E0-9177-4A46-9E34-5217A6C1058B}" presName="linear" presStyleCnt="0">
        <dgm:presLayoutVars>
          <dgm:dir/>
          <dgm:animLvl val="lvl"/>
          <dgm:resizeHandles val="exact"/>
        </dgm:presLayoutVars>
      </dgm:prSet>
      <dgm:spPr/>
    </dgm:pt>
    <dgm:pt modelId="{8E468ED7-EE61-4E33-8271-81C035B2B473}" type="pres">
      <dgm:prSet presAssocID="{DAE9B16C-6ADA-4BDC-AC77-252DCFCCAC02}" presName="parentLin" presStyleCnt="0"/>
      <dgm:spPr/>
    </dgm:pt>
    <dgm:pt modelId="{71F5D9D2-B191-4D5E-8D44-1806B7A8550D}" type="pres">
      <dgm:prSet presAssocID="{DAE9B16C-6ADA-4BDC-AC77-252DCFCCAC02}" presName="parentLeftMargin" presStyleLbl="node1" presStyleIdx="0" presStyleCnt="3"/>
      <dgm:spPr/>
    </dgm:pt>
    <dgm:pt modelId="{12A003E2-5B4C-4BD7-BF0C-AE9A21954107}" type="pres">
      <dgm:prSet presAssocID="{DAE9B16C-6ADA-4BDC-AC77-252DCFCCAC02}" presName="parentText" presStyleLbl="node1" presStyleIdx="0" presStyleCnt="3" custScaleX="109478" custScaleY="196570">
        <dgm:presLayoutVars>
          <dgm:chMax val="0"/>
          <dgm:bulletEnabled val="1"/>
        </dgm:presLayoutVars>
      </dgm:prSet>
      <dgm:spPr/>
    </dgm:pt>
    <dgm:pt modelId="{43D17948-F0AC-4EC4-BF87-44FE3D66122A}" type="pres">
      <dgm:prSet presAssocID="{DAE9B16C-6ADA-4BDC-AC77-252DCFCCAC02}" presName="negativeSpace" presStyleCnt="0"/>
      <dgm:spPr/>
    </dgm:pt>
    <dgm:pt modelId="{B77E606D-6E9A-4FAF-8C26-902F84A5E460}" type="pres">
      <dgm:prSet presAssocID="{DAE9B16C-6ADA-4BDC-AC77-252DCFCCAC02}" presName="childText" presStyleLbl="conFgAcc1" presStyleIdx="0" presStyleCnt="3">
        <dgm:presLayoutVars>
          <dgm:bulletEnabled val="1"/>
        </dgm:presLayoutVars>
      </dgm:prSet>
      <dgm:spPr/>
    </dgm:pt>
    <dgm:pt modelId="{0A80FC70-5C4D-40D2-B620-C2367AFDC9A2}" type="pres">
      <dgm:prSet presAssocID="{9CCE64DB-5E86-467B-80E8-67FC6B4A5C1B}" presName="spaceBetweenRectangles" presStyleCnt="0"/>
      <dgm:spPr/>
    </dgm:pt>
    <dgm:pt modelId="{4BA13CE2-ED87-4EAF-BCFB-A0D1E6A20A46}" type="pres">
      <dgm:prSet presAssocID="{9A30749A-F601-475F-805D-B45F6B88CD08}" presName="parentLin" presStyleCnt="0"/>
      <dgm:spPr/>
    </dgm:pt>
    <dgm:pt modelId="{DCD1501A-CCE5-4783-A6B1-FB0F5E02E092}" type="pres">
      <dgm:prSet presAssocID="{9A30749A-F601-475F-805D-B45F6B88CD08}" presName="parentLeftMargin" presStyleLbl="node1" presStyleIdx="0" presStyleCnt="3"/>
      <dgm:spPr/>
    </dgm:pt>
    <dgm:pt modelId="{E7C60818-FB91-438B-8855-9B2BEB3E2776}" type="pres">
      <dgm:prSet presAssocID="{9A30749A-F601-475F-805D-B45F6B88CD08}" presName="parentText" presStyleLbl="node1" presStyleIdx="1" presStyleCnt="3" custScaleX="108001" custScaleY="209900" custLinFactNeighborX="3574" custLinFactNeighborY="-8570">
        <dgm:presLayoutVars>
          <dgm:chMax val="0"/>
          <dgm:bulletEnabled val="1"/>
        </dgm:presLayoutVars>
      </dgm:prSet>
      <dgm:spPr/>
    </dgm:pt>
    <dgm:pt modelId="{2AF1B2B9-FC09-4E04-A95C-55595EA3BB7B}" type="pres">
      <dgm:prSet presAssocID="{9A30749A-F601-475F-805D-B45F6B88CD08}" presName="negativeSpace" presStyleCnt="0"/>
      <dgm:spPr/>
    </dgm:pt>
    <dgm:pt modelId="{0E5EA7D8-6363-4460-ACB6-6913A7B93D6F}" type="pres">
      <dgm:prSet presAssocID="{9A30749A-F601-475F-805D-B45F6B88CD08}" presName="childText" presStyleLbl="conFgAcc1" presStyleIdx="1" presStyleCnt="3">
        <dgm:presLayoutVars>
          <dgm:bulletEnabled val="1"/>
        </dgm:presLayoutVars>
      </dgm:prSet>
      <dgm:spPr/>
    </dgm:pt>
    <dgm:pt modelId="{B0938003-4E79-40D4-82BA-9B171732A6D5}" type="pres">
      <dgm:prSet presAssocID="{566A3A79-D518-44FE-A06A-939B87C7AD49}" presName="spaceBetweenRectangles" presStyleCnt="0"/>
      <dgm:spPr/>
    </dgm:pt>
    <dgm:pt modelId="{D5C41016-5499-4C8B-8FB9-84DC8D6031C5}" type="pres">
      <dgm:prSet presAssocID="{EA2329E0-4B5B-4021-B630-C03B892C8C32}" presName="parentLin" presStyleCnt="0"/>
      <dgm:spPr/>
    </dgm:pt>
    <dgm:pt modelId="{0FC18D34-780E-4B74-ACDB-01CF0E1AABF5}" type="pres">
      <dgm:prSet presAssocID="{EA2329E0-4B5B-4021-B630-C03B892C8C32}" presName="parentLeftMargin" presStyleLbl="node1" presStyleIdx="1" presStyleCnt="3"/>
      <dgm:spPr/>
    </dgm:pt>
    <dgm:pt modelId="{8A7E1B0B-7CC7-4B35-AD96-5533085EDD2E}" type="pres">
      <dgm:prSet presAssocID="{EA2329E0-4B5B-4021-B630-C03B892C8C32}" presName="parentText" presStyleLbl="node1" presStyleIdx="2" presStyleCnt="3" custScaleX="108842" custScaleY="192997">
        <dgm:presLayoutVars>
          <dgm:chMax val="0"/>
          <dgm:bulletEnabled val="1"/>
        </dgm:presLayoutVars>
      </dgm:prSet>
      <dgm:spPr/>
    </dgm:pt>
    <dgm:pt modelId="{2C5F0C9C-F8DD-46B0-895E-EB1DF85EF163}" type="pres">
      <dgm:prSet presAssocID="{EA2329E0-4B5B-4021-B630-C03B892C8C32}" presName="negativeSpace" presStyleCnt="0"/>
      <dgm:spPr/>
    </dgm:pt>
    <dgm:pt modelId="{9D6A3DD2-D94D-4ACC-8CAC-C50AEEA47CEF}" type="pres">
      <dgm:prSet presAssocID="{EA2329E0-4B5B-4021-B630-C03B892C8C3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7DE9529-77DE-4A1B-A23E-F13B4C8EDF34}" srcId="{6EC855E0-9177-4A46-9E34-5217A6C1058B}" destId="{9A30749A-F601-475F-805D-B45F6B88CD08}" srcOrd="1" destOrd="0" parTransId="{5AC9507A-5E51-4735-8C25-A581D1BAFB51}" sibTransId="{566A3A79-D518-44FE-A06A-939B87C7AD49}"/>
    <dgm:cxn modelId="{A163152E-17A7-4F36-A4DA-0C755EC84FC9}" type="presOf" srcId="{DAE9B16C-6ADA-4BDC-AC77-252DCFCCAC02}" destId="{12A003E2-5B4C-4BD7-BF0C-AE9A21954107}" srcOrd="1" destOrd="0" presId="urn:microsoft.com/office/officeart/2005/8/layout/list1"/>
    <dgm:cxn modelId="{9411CC31-68E4-4A43-AD09-92EBE3545C19}" srcId="{6EC855E0-9177-4A46-9E34-5217A6C1058B}" destId="{EA2329E0-4B5B-4021-B630-C03B892C8C32}" srcOrd="2" destOrd="0" parTransId="{6AF2B2F3-43F5-42F8-AFD7-7E6B3BCB64D1}" sibTransId="{7D429E7B-693F-4860-85A2-704ED6DC872B}"/>
    <dgm:cxn modelId="{27D5A93A-EA22-40BE-AAC5-81C4C932C4CE}" type="presOf" srcId="{9A30749A-F601-475F-805D-B45F6B88CD08}" destId="{DCD1501A-CCE5-4783-A6B1-FB0F5E02E092}" srcOrd="0" destOrd="0" presId="urn:microsoft.com/office/officeart/2005/8/layout/list1"/>
    <dgm:cxn modelId="{419E9740-063B-4281-B514-F913CB769003}" type="presOf" srcId="{DAE9B16C-6ADA-4BDC-AC77-252DCFCCAC02}" destId="{71F5D9D2-B191-4D5E-8D44-1806B7A8550D}" srcOrd="0" destOrd="0" presId="urn:microsoft.com/office/officeart/2005/8/layout/list1"/>
    <dgm:cxn modelId="{97FF28A4-71CB-4761-A26A-64ED259BCB10}" type="presOf" srcId="{EA2329E0-4B5B-4021-B630-C03B892C8C32}" destId="{8A7E1B0B-7CC7-4B35-AD96-5533085EDD2E}" srcOrd="1" destOrd="0" presId="urn:microsoft.com/office/officeart/2005/8/layout/list1"/>
    <dgm:cxn modelId="{502671B2-931C-45DD-8BBD-479E765C80C0}" type="presOf" srcId="{EA2329E0-4B5B-4021-B630-C03B892C8C32}" destId="{0FC18D34-780E-4B74-ACDB-01CF0E1AABF5}" srcOrd="0" destOrd="0" presId="urn:microsoft.com/office/officeart/2005/8/layout/list1"/>
    <dgm:cxn modelId="{A996F0BB-D596-45E2-A049-E1227199B465}" srcId="{6EC855E0-9177-4A46-9E34-5217A6C1058B}" destId="{DAE9B16C-6ADA-4BDC-AC77-252DCFCCAC02}" srcOrd="0" destOrd="0" parTransId="{7C338BB1-E7D2-4C42-9807-BB680C929748}" sibTransId="{9CCE64DB-5E86-467B-80E8-67FC6B4A5C1B}"/>
    <dgm:cxn modelId="{A01A42F0-3350-458C-934C-227A50DE2A14}" type="presOf" srcId="{6EC855E0-9177-4A46-9E34-5217A6C1058B}" destId="{3D46C618-EF17-413C-AC5C-400BD001B945}" srcOrd="0" destOrd="0" presId="urn:microsoft.com/office/officeart/2005/8/layout/list1"/>
    <dgm:cxn modelId="{0D44B6F7-5A7A-4792-ADB3-39981B9749B2}" type="presOf" srcId="{9A30749A-F601-475F-805D-B45F6B88CD08}" destId="{E7C60818-FB91-438B-8855-9B2BEB3E2776}" srcOrd="1" destOrd="0" presId="urn:microsoft.com/office/officeart/2005/8/layout/list1"/>
    <dgm:cxn modelId="{0C0653C5-D477-41B2-B267-6846AA7F4DB8}" type="presParOf" srcId="{3D46C618-EF17-413C-AC5C-400BD001B945}" destId="{8E468ED7-EE61-4E33-8271-81C035B2B473}" srcOrd="0" destOrd="0" presId="urn:microsoft.com/office/officeart/2005/8/layout/list1"/>
    <dgm:cxn modelId="{BE1E1A47-3147-414C-8885-92B3669DD291}" type="presParOf" srcId="{8E468ED7-EE61-4E33-8271-81C035B2B473}" destId="{71F5D9D2-B191-4D5E-8D44-1806B7A8550D}" srcOrd="0" destOrd="0" presId="urn:microsoft.com/office/officeart/2005/8/layout/list1"/>
    <dgm:cxn modelId="{D50D3FF1-101E-4914-92ED-590F18A8B66C}" type="presParOf" srcId="{8E468ED7-EE61-4E33-8271-81C035B2B473}" destId="{12A003E2-5B4C-4BD7-BF0C-AE9A21954107}" srcOrd="1" destOrd="0" presId="urn:microsoft.com/office/officeart/2005/8/layout/list1"/>
    <dgm:cxn modelId="{72A45BA8-AF24-4B4D-B43D-DC6E52C3799F}" type="presParOf" srcId="{3D46C618-EF17-413C-AC5C-400BD001B945}" destId="{43D17948-F0AC-4EC4-BF87-44FE3D66122A}" srcOrd="1" destOrd="0" presId="urn:microsoft.com/office/officeart/2005/8/layout/list1"/>
    <dgm:cxn modelId="{B3EB249E-FA0A-453B-86CF-418D37C4802A}" type="presParOf" srcId="{3D46C618-EF17-413C-AC5C-400BD001B945}" destId="{B77E606D-6E9A-4FAF-8C26-902F84A5E460}" srcOrd="2" destOrd="0" presId="urn:microsoft.com/office/officeart/2005/8/layout/list1"/>
    <dgm:cxn modelId="{E66DCA7F-D5A1-4AFF-A82B-CC22440340DC}" type="presParOf" srcId="{3D46C618-EF17-413C-AC5C-400BD001B945}" destId="{0A80FC70-5C4D-40D2-B620-C2367AFDC9A2}" srcOrd="3" destOrd="0" presId="urn:microsoft.com/office/officeart/2005/8/layout/list1"/>
    <dgm:cxn modelId="{E7640D00-C65F-4995-895D-80927871AB88}" type="presParOf" srcId="{3D46C618-EF17-413C-AC5C-400BD001B945}" destId="{4BA13CE2-ED87-4EAF-BCFB-A0D1E6A20A46}" srcOrd="4" destOrd="0" presId="urn:microsoft.com/office/officeart/2005/8/layout/list1"/>
    <dgm:cxn modelId="{8013EAED-2134-4AF6-8C25-10CB28441CD2}" type="presParOf" srcId="{4BA13CE2-ED87-4EAF-BCFB-A0D1E6A20A46}" destId="{DCD1501A-CCE5-4783-A6B1-FB0F5E02E092}" srcOrd="0" destOrd="0" presId="urn:microsoft.com/office/officeart/2005/8/layout/list1"/>
    <dgm:cxn modelId="{187622D8-2399-494F-B48B-FC3F1C799552}" type="presParOf" srcId="{4BA13CE2-ED87-4EAF-BCFB-A0D1E6A20A46}" destId="{E7C60818-FB91-438B-8855-9B2BEB3E2776}" srcOrd="1" destOrd="0" presId="urn:microsoft.com/office/officeart/2005/8/layout/list1"/>
    <dgm:cxn modelId="{F25A87C6-FF36-4CD6-8C3C-9D75F00E36CB}" type="presParOf" srcId="{3D46C618-EF17-413C-AC5C-400BD001B945}" destId="{2AF1B2B9-FC09-4E04-A95C-55595EA3BB7B}" srcOrd="5" destOrd="0" presId="urn:microsoft.com/office/officeart/2005/8/layout/list1"/>
    <dgm:cxn modelId="{4DA46918-7B98-48C1-A8A3-B249EB64769E}" type="presParOf" srcId="{3D46C618-EF17-413C-AC5C-400BD001B945}" destId="{0E5EA7D8-6363-4460-ACB6-6913A7B93D6F}" srcOrd="6" destOrd="0" presId="urn:microsoft.com/office/officeart/2005/8/layout/list1"/>
    <dgm:cxn modelId="{AA314FF5-1CDE-486B-8FCA-D78FB9A3BA78}" type="presParOf" srcId="{3D46C618-EF17-413C-AC5C-400BD001B945}" destId="{B0938003-4E79-40D4-82BA-9B171732A6D5}" srcOrd="7" destOrd="0" presId="urn:microsoft.com/office/officeart/2005/8/layout/list1"/>
    <dgm:cxn modelId="{AC83297D-335A-40C0-9C6A-CD0E623F6236}" type="presParOf" srcId="{3D46C618-EF17-413C-AC5C-400BD001B945}" destId="{D5C41016-5499-4C8B-8FB9-84DC8D6031C5}" srcOrd="8" destOrd="0" presId="urn:microsoft.com/office/officeart/2005/8/layout/list1"/>
    <dgm:cxn modelId="{84E59653-4690-4D6C-94AB-C9E5AD1980A0}" type="presParOf" srcId="{D5C41016-5499-4C8B-8FB9-84DC8D6031C5}" destId="{0FC18D34-780E-4B74-ACDB-01CF0E1AABF5}" srcOrd="0" destOrd="0" presId="urn:microsoft.com/office/officeart/2005/8/layout/list1"/>
    <dgm:cxn modelId="{24BE999D-F107-4955-B2CE-97086227A0C1}" type="presParOf" srcId="{D5C41016-5499-4C8B-8FB9-84DC8D6031C5}" destId="{8A7E1B0B-7CC7-4B35-AD96-5533085EDD2E}" srcOrd="1" destOrd="0" presId="urn:microsoft.com/office/officeart/2005/8/layout/list1"/>
    <dgm:cxn modelId="{4151F2C0-4EFC-4554-97A4-7DE47FCD56F4}" type="presParOf" srcId="{3D46C618-EF17-413C-AC5C-400BD001B945}" destId="{2C5F0C9C-F8DD-46B0-895E-EB1DF85EF163}" srcOrd="9" destOrd="0" presId="urn:microsoft.com/office/officeart/2005/8/layout/list1"/>
    <dgm:cxn modelId="{65ACDB82-1E80-4AF1-ABDD-B19B20AA0903}" type="presParOf" srcId="{3D46C618-EF17-413C-AC5C-400BD001B945}" destId="{9D6A3DD2-D94D-4ACC-8CAC-C50AEEA47CE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C855E0-9177-4A46-9E34-5217A6C1058B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DAE9B16C-6ADA-4BDC-AC77-252DCFCCAC02}">
      <dgm:prSet phldrT="[Texto]" custT="1"/>
      <dgm:spPr/>
      <dgm:t>
        <a:bodyPr/>
        <a:lstStyle/>
        <a:p>
          <a:r>
            <a:rPr lang="es-ES" sz="3200" dirty="0"/>
            <a:t>Acciones de mejora propuestas:</a:t>
          </a:r>
        </a:p>
        <a:p>
          <a:r>
            <a:rPr lang="es-ES" sz="3200" dirty="0"/>
            <a:t>- Referenciaciones de procesos de 	buenas prácticas de Gestión de PQRS, Gestión Clínica expone como realiza su proceso que puede aplicarse a la institución.</a:t>
          </a:r>
        </a:p>
        <a:p>
          <a:r>
            <a:rPr lang="es-ES" sz="3200" dirty="0"/>
            <a:t>- Inicio de encuestas de PQRS. Gobernanza</a:t>
          </a:r>
        </a:p>
      </dgm:t>
    </dgm:pt>
    <dgm:pt modelId="{7C338BB1-E7D2-4C42-9807-BB680C929748}" type="parTrans" cxnId="{A996F0BB-D596-45E2-A049-E1227199B465}">
      <dgm:prSet/>
      <dgm:spPr/>
      <dgm:t>
        <a:bodyPr/>
        <a:lstStyle/>
        <a:p>
          <a:endParaRPr lang="es-CO"/>
        </a:p>
      </dgm:t>
    </dgm:pt>
    <dgm:pt modelId="{9CCE64DB-5E86-467B-80E8-67FC6B4A5C1B}" type="sibTrans" cxnId="{A996F0BB-D596-45E2-A049-E1227199B465}">
      <dgm:prSet/>
      <dgm:spPr/>
      <dgm:t>
        <a:bodyPr/>
        <a:lstStyle/>
        <a:p>
          <a:endParaRPr lang="es-CO"/>
        </a:p>
      </dgm:t>
    </dgm:pt>
    <dgm:pt modelId="{3D46C618-EF17-413C-AC5C-400BD001B945}" type="pres">
      <dgm:prSet presAssocID="{6EC855E0-9177-4A46-9E34-5217A6C1058B}" presName="linear" presStyleCnt="0">
        <dgm:presLayoutVars>
          <dgm:dir/>
          <dgm:animLvl val="lvl"/>
          <dgm:resizeHandles val="exact"/>
        </dgm:presLayoutVars>
      </dgm:prSet>
      <dgm:spPr/>
    </dgm:pt>
    <dgm:pt modelId="{8E468ED7-EE61-4E33-8271-81C035B2B473}" type="pres">
      <dgm:prSet presAssocID="{DAE9B16C-6ADA-4BDC-AC77-252DCFCCAC02}" presName="parentLin" presStyleCnt="0"/>
      <dgm:spPr/>
    </dgm:pt>
    <dgm:pt modelId="{71F5D9D2-B191-4D5E-8D44-1806B7A8550D}" type="pres">
      <dgm:prSet presAssocID="{DAE9B16C-6ADA-4BDC-AC77-252DCFCCAC02}" presName="parentLeftMargin" presStyleLbl="node1" presStyleIdx="0" presStyleCnt="1"/>
      <dgm:spPr/>
    </dgm:pt>
    <dgm:pt modelId="{12A003E2-5B4C-4BD7-BF0C-AE9A21954107}" type="pres">
      <dgm:prSet presAssocID="{DAE9B16C-6ADA-4BDC-AC77-252DCFCCAC02}" presName="parentText" presStyleLbl="node1" presStyleIdx="0" presStyleCnt="1" custScaleX="141914" custScaleY="241164">
        <dgm:presLayoutVars>
          <dgm:chMax val="0"/>
          <dgm:bulletEnabled val="1"/>
        </dgm:presLayoutVars>
      </dgm:prSet>
      <dgm:spPr/>
    </dgm:pt>
    <dgm:pt modelId="{43D17948-F0AC-4EC4-BF87-44FE3D66122A}" type="pres">
      <dgm:prSet presAssocID="{DAE9B16C-6ADA-4BDC-AC77-252DCFCCAC02}" presName="negativeSpace" presStyleCnt="0"/>
      <dgm:spPr/>
    </dgm:pt>
    <dgm:pt modelId="{B77E606D-6E9A-4FAF-8C26-902F84A5E460}" type="pres">
      <dgm:prSet presAssocID="{DAE9B16C-6ADA-4BDC-AC77-252DCFCCAC02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A163152E-17A7-4F36-A4DA-0C755EC84FC9}" type="presOf" srcId="{DAE9B16C-6ADA-4BDC-AC77-252DCFCCAC02}" destId="{12A003E2-5B4C-4BD7-BF0C-AE9A21954107}" srcOrd="1" destOrd="0" presId="urn:microsoft.com/office/officeart/2005/8/layout/list1"/>
    <dgm:cxn modelId="{419E9740-063B-4281-B514-F913CB769003}" type="presOf" srcId="{DAE9B16C-6ADA-4BDC-AC77-252DCFCCAC02}" destId="{71F5D9D2-B191-4D5E-8D44-1806B7A8550D}" srcOrd="0" destOrd="0" presId="urn:microsoft.com/office/officeart/2005/8/layout/list1"/>
    <dgm:cxn modelId="{A996F0BB-D596-45E2-A049-E1227199B465}" srcId="{6EC855E0-9177-4A46-9E34-5217A6C1058B}" destId="{DAE9B16C-6ADA-4BDC-AC77-252DCFCCAC02}" srcOrd="0" destOrd="0" parTransId="{7C338BB1-E7D2-4C42-9807-BB680C929748}" sibTransId="{9CCE64DB-5E86-467B-80E8-67FC6B4A5C1B}"/>
    <dgm:cxn modelId="{A01A42F0-3350-458C-934C-227A50DE2A14}" type="presOf" srcId="{6EC855E0-9177-4A46-9E34-5217A6C1058B}" destId="{3D46C618-EF17-413C-AC5C-400BD001B945}" srcOrd="0" destOrd="0" presId="urn:microsoft.com/office/officeart/2005/8/layout/list1"/>
    <dgm:cxn modelId="{0C0653C5-D477-41B2-B267-6846AA7F4DB8}" type="presParOf" srcId="{3D46C618-EF17-413C-AC5C-400BD001B945}" destId="{8E468ED7-EE61-4E33-8271-81C035B2B473}" srcOrd="0" destOrd="0" presId="urn:microsoft.com/office/officeart/2005/8/layout/list1"/>
    <dgm:cxn modelId="{BE1E1A47-3147-414C-8885-92B3669DD291}" type="presParOf" srcId="{8E468ED7-EE61-4E33-8271-81C035B2B473}" destId="{71F5D9D2-B191-4D5E-8D44-1806B7A8550D}" srcOrd="0" destOrd="0" presId="urn:microsoft.com/office/officeart/2005/8/layout/list1"/>
    <dgm:cxn modelId="{D50D3FF1-101E-4914-92ED-590F18A8B66C}" type="presParOf" srcId="{8E468ED7-EE61-4E33-8271-81C035B2B473}" destId="{12A003E2-5B4C-4BD7-BF0C-AE9A21954107}" srcOrd="1" destOrd="0" presId="urn:microsoft.com/office/officeart/2005/8/layout/list1"/>
    <dgm:cxn modelId="{72A45BA8-AF24-4B4D-B43D-DC6E52C3799F}" type="presParOf" srcId="{3D46C618-EF17-413C-AC5C-400BD001B945}" destId="{43D17948-F0AC-4EC4-BF87-44FE3D66122A}" srcOrd="1" destOrd="0" presId="urn:microsoft.com/office/officeart/2005/8/layout/list1"/>
    <dgm:cxn modelId="{B3EB249E-FA0A-453B-86CF-418D37C4802A}" type="presParOf" srcId="{3D46C618-EF17-413C-AC5C-400BD001B945}" destId="{B77E606D-6E9A-4FAF-8C26-902F84A5E460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7E606D-6E9A-4FAF-8C26-902F84A5E460}">
      <dsp:nvSpPr>
        <dsp:cNvPr id="0" name=""/>
        <dsp:cNvSpPr/>
      </dsp:nvSpPr>
      <dsp:spPr>
        <a:xfrm>
          <a:off x="0" y="1055580"/>
          <a:ext cx="8897509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A003E2-5B4C-4BD7-BF0C-AE9A21954107}">
      <dsp:nvSpPr>
        <dsp:cNvPr id="0" name=""/>
        <dsp:cNvSpPr/>
      </dsp:nvSpPr>
      <dsp:spPr>
        <a:xfrm>
          <a:off x="444875" y="103696"/>
          <a:ext cx="6818570" cy="127660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413" tIns="0" rIns="235413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Proporción de usuarios satisfechos 2024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/>
            <a:t>98.75%</a:t>
          </a:r>
          <a:endParaRPr lang="es-CO" sz="2800" kern="1200" dirty="0"/>
        </a:p>
      </dsp:txBody>
      <dsp:txXfrm>
        <a:off x="507194" y="166015"/>
        <a:ext cx="6693932" cy="1151966"/>
      </dsp:txXfrm>
    </dsp:sp>
    <dsp:sp modelId="{0E5EA7D8-6363-4460-ACB6-6913A7B93D6F}">
      <dsp:nvSpPr>
        <dsp:cNvPr id="0" name=""/>
        <dsp:cNvSpPr/>
      </dsp:nvSpPr>
      <dsp:spPr>
        <a:xfrm>
          <a:off x="0" y="2767235"/>
          <a:ext cx="8897509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C60818-FB91-438B-8855-9B2BEB3E2776}">
      <dsp:nvSpPr>
        <dsp:cNvPr id="0" name=""/>
        <dsp:cNvSpPr/>
      </dsp:nvSpPr>
      <dsp:spPr>
        <a:xfrm>
          <a:off x="460775" y="1673123"/>
          <a:ext cx="6726579" cy="1363174"/>
        </a:xfrm>
        <a:prstGeom prst="round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413" tIns="0" rIns="23541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0,75 Quejas por cada mil atenciones</a:t>
          </a:r>
          <a:endParaRPr lang="es-CO" sz="2400" kern="1200" dirty="0"/>
        </a:p>
      </dsp:txBody>
      <dsp:txXfrm>
        <a:off x="527320" y="1739668"/>
        <a:ext cx="6593489" cy="1230084"/>
      </dsp:txXfrm>
    </dsp:sp>
    <dsp:sp modelId="{9D6A3DD2-D94D-4ACC-8CAC-C50AEEA47CEF}">
      <dsp:nvSpPr>
        <dsp:cNvPr id="0" name=""/>
        <dsp:cNvSpPr/>
      </dsp:nvSpPr>
      <dsp:spPr>
        <a:xfrm>
          <a:off x="0" y="4369115"/>
          <a:ext cx="8897509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7E1B0B-7CC7-4B35-AD96-5533085EDD2E}">
      <dsp:nvSpPr>
        <dsp:cNvPr id="0" name=""/>
        <dsp:cNvSpPr/>
      </dsp:nvSpPr>
      <dsp:spPr>
        <a:xfrm>
          <a:off x="444875" y="3440435"/>
          <a:ext cx="6778958" cy="1253399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413" tIns="0" rIns="23541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Proporción de usuarios que admiten haber sido informados sobre sus derechos y deberes: 91,29% </a:t>
          </a:r>
          <a:endParaRPr lang="es-CO" sz="2400" kern="1200" dirty="0"/>
        </a:p>
      </dsp:txBody>
      <dsp:txXfrm>
        <a:off x="506061" y="3501621"/>
        <a:ext cx="6656586" cy="11310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7E606D-6E9A-4FAF-8C26-902F84A5E460}">
      <dsp:nvSpPr>
        <dsp:cNvPr id="0" name=""/>
        <dsp:cNvSpPr/>
      </dsp:nvSpPr>
      <dsp:spPr>
        <a:xfrm>
          <a:off x="0" y="3003526"/>
          <a:ext cx="8897509" cy="133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A003E2-5B4C-4BD7-BF0C-AE9A21954107}">
      <dsp:nvSpPr>
        <dsp:cNvPr id="0" name=""/>
        <dsp:cNvSpPr/>
      </dsp:nvSpPr>
      <dsp:spPr>
        <a:xfrm>
          <a:off x="426194" y="12650"/>
          <a:ext cx="8467608" cy="377315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413" tIns="0" rIns="235413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/>
            <a:t>Acciones de mejora propuestas: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/>
            <a:t>- Referenciaciones de procesos de 	buenas prácticas de Gestión de PQRS, Gestión Clínica expone como realiza su proceso que puede aplicarse a la institución.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/>
            <a:t>- Inicio de encuestas de PQRS. Gobernanza</a:t>
          </a:r>
        </a:p>
      </dsp:txBody>
      <dsp:txXfrm>
        <a:off x="610384" y="196840"/>
        <a:ext cx="8099228" cy="34047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94D532-ABA5-7F1A-1A25-9737C10511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59CF0B-6686-9134-84AA-5CDEF1360A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20C3D9-5B58-71CF-A663-C607A6B0A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4B83-7094-412B-AC7C-0150CDC72BA3}" type="datetimeFigureOut">
              <a:rPr lang="es-ES" smtClean="0"/>
              <a:t>08/10/2024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A70417-DC7F-721D-B74E-49DB09231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435365-BC31-1C4B-89CB-432AB96F6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866C2-28DA-436E-AE33-B2DE117BBD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4212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E22DFB-0A94-306C-7BC4-1DF13C7EB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9B90752-BC65-C58E-47A5-09AD776286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357596-35EC-E485-A455-6B94EEF38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4B83-7094-412B-AC7C-0150CDC72BA3}" type="datetimeFigureOut">
              <a:rPr lang="es-ES" smtClean="0"/>
              <a:t>08/10/2024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1A4451-8ED1-CF5F-E0FD-EF0CE725C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C5C267-46D6-AE3F-B69A-AA2DF4837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866C2-28DA-436E-AE33-B2DE117BBD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1057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6921ECE-7655-39B1-556B-D1D1196E5A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A6C708A-3175-9C9B-07B6-3B2916530C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CA94B8-CEBF-8596-11E2-AC9D2B3E2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4B83-7094-412B-AC7C-0150CDC72BA3}" type="datetimeFigureOut">
              <a:rPr lang="es-ES" smtClean="0"/>
              <a:t>08/10/2024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FA57DB-B225-C42C-5582-0553DE4A9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DDD613-4946-D274-1836-1E72984FB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866C2-28DA-436E-AE33-B2DE117BBD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4205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C42734-A6EE-24D0-65F7-6E683F822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C86E5B-2E10-605C-7202-74CE534B5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334876-2916-D2A6-61DA-5F7C194DB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4B83-7094-412B-AC7C-0150CDC72BA3}" type="datetimeFigureOut">
              <a:rPr lang="es-ES" smtClean="0"/>
              <a:t>08/10/2024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6363E1-532E-B11A-A53D-CDEE77563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7E1EC7-31A6-71CC-378A-9BB1F7CEE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866C2-28DA-436E-AE33-B2DE117BBD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3716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B3990C-83E1-8E1E-6437-3EADAE9F7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A249784-688D-52CE-D58F-1FCA467B1B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66FF40-D13C-4FAD-12B1-A06121727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4B83-7094-412B-AC7C-0150CDC72BA3}" type="datetimeFigureOut">
              <a:rPr lang="es-ES" smtClean="0"/>
              <a:t>08/10/2024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21CC58-100C-0EBC-DB30-CF61181C2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BC81D8-B2B3-3521-BBCA-685523EA0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866C2-28DA-436E-AE33-B2DE117BBD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2905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1F1335-5C3E-2690-63BA-784E05D8B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03E902-61ED-E5A4-5BFA-C2EA247A56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8B8A1CE-4588-BCB1-4024-86F662F87B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8B3F357-2025-207F-5FBF-13D27ABF1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4B83-7094-412B-AC7C-0150CDC72BA3}" type="datetimeFigureOut">
              <a:rPr lang="es-ES" smtClean="0"/>
              <a:t>08/10/2024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431A482-86BA-1D4D-FE6B-25D4682BB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84F72E9-1BAC-ABC5-DB58-BD7DDC7F4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866C2-28DA-436E-AE33-B2DE117BBD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727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AD396C-E2D5-4BEB-A1BD-2392A0436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CE12AE-F28F-EE96-113E-96E3EFBF33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25A6C5C-4693-194E-9FFB-3A627CA7D1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5EE8617-DD25-F8A8-FD1B-99F7A10E79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9040BED-53FC-1C90-1ED2-B14BC93C24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E23AE5E-2099-0F5F-8F78-4F2E68120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4B83-7094-412B-AC7C-0150CDC72BA3}" type="datetimeFigureOut">
              <a:rPr lang="es-ES" smtClean="0"/>
              <a:t>08/10/2024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9ED560B-85AC-A7E2-3DAF-32E479A5D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E54923D-FCA7-DFB5-DF92-6A6577C4E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866C2-28DA-436E-AE33-B2DE117BBD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8092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433FAC-A28E-CC0A-91FD-26BABBE88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CB21AFD-8AAC-A563-010E-627DA4961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4B83-7094-412B-AC7C-0150CDC72BA3}" type="datetimeFigureOut">
              <a:rPr lang="es-ES" smtClean="0"/>
              <a:t>08/10/2024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7C11783-0D6C-3B8B-9619-4EA86396D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AFBA964-584C-D81E-80EF-82E88F1B9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866C2-28DA-436E-AE33-B2DE117BBD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328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9743CC3-617C-4653-4652-EED105C83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4B83-7094-412B-AC7C-0150CDC72BA3}" type="datetimeFigureOut">
              <a:rPr lang="es-ES" smtClean="0"/>
              <a:t>08/10/2024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35C5E02-74BA-5F36-E1D1-02EEA8BA2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CA30838-88F2-BE5F-3156-0291D322A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866C2-28DA-436E-AE33-B2DE117BBD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6319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ED2B4B-7645-601A-B871-29F6F6346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A6866A-51DE-994A-DE26-68DC870E1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5FC4800-ACA4-40F3-26E1-79BAD159AC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5819E4E-F0A1-3B1F-DD8C-6A78BDD2A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4B83-7094-412B-AC7C-0150CDC72BA3}" type="datetimeFigureOut">
              <a:rPr lang="es-ES" smtClean="0"/>
              <a:t>08/10/2024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62ADE68-84D7-F55A-21DF-947EBFCCD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A7856F9-8BFA-A0FA-2FD0-CFE6A966C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866C2-28DA-436E-AE33-B2DE117BBD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3773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B739AA-8B57-5AB6-19A1-DF0CD7CC4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5A5A568-F5D5-8E47-78BE-D5FC6187D7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FBA704D-0585-E2F5-63C1-493842CAF3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E46E622-283B-D269-9A92-AEEAF7DCF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4B83-7094-412B-AC7C-0150CDC72BA3}" type="datetimeFigureOut">
              <a:rPr lang="es-ES" smtClean="0"/>
              <a:t>08/10/2024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C7B882B-0187-103C-9D4E-2BE682A80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7D34D47-A101-53F2-8C59-4E2065E1D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866C2-28DA-436E-AE33-B2DE117BBD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213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5C4B57F-102D-43B2-7F8D-B54CCBB42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6866F2-7A3D-68D8-85D3-99D16D357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A895BC-DDF9-4B26-DBDF-D7BEC74267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24B83-7094-412B-AC7C-0150CDC72BA3}" type="datetimeFigureOut">
              <a:rPr lang="es-ES" smtClean="0"/>
              <a:t>08/10/2024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68EAB3-5823-0BB1-A9AF-91C4D66925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DF5D86-A799-2F23-F79B-F5F7FC5EAB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866C2-28DA-436E-AE33-B2DE117BBD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393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DF9B7C-0831-41A6-8394-6273BBB496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4813" y="1390650"/>
            <a:ext cx="5054353" cy="2450054"/>
          </a:xfrm>
        </p:spPr>
        <p:txBody>
          <a:bodyPr>
            <a:normAutofit fontScale="90000"/>
          </a:bodyPr>
          <a:lstStyle/>
          <a:p>
            <a:r>
              <a:rPr lang="es-CO" b="1" dirty="0"/>
              <a:t>COMITÉ DE ÉTICA</a:t>
            </a:r>
            <a:br>
              <a:rPr lang="es-CO" b="1" dirty="0"/>
            </a:br>
            <a:r>
              <a:rPr lang="es-CO" b="1" dirty="0"/>
              <a:t> </a:t>
            </a:r>
            <a:br>
              <a:rPr lang="es-CO" b="1" dirty="0"/>
            </a:br>
            <a:r>
              <a:rPr lang="es-CO" b="1" dirty="0"/>
              <a:t>SEPTIEMBRE - 2024</a:t>
            </a:r>
          </a:p>
        </p:txBody>
      </p:sp>
      <p:pic>
        <p:nvPicPr>
          <p:cNvPr id="4" name="Picture 3" descr="C:\Users\LAURA\Desktop\SES\Documentos para curso virtual y educación\esquina.png">
            <a:extLst>
              <a:ext uri="{FF2B5EF4-FFF2-40B4-BE49-F238E27FC236}">
                <a16:creationId xmlns:a16="http://schemas.microsoft.com/office/drawing/2014/main" id="{D3F9677B-ADDA-4183-A71D-C10A86A1C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610428"/>
            <a:ext cx="6858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LAURA\Desktop\SES\logo-nuevo.png">
            <a:extLst>
              <a:ext uri="{FF2B5EF4-FFF2-40B4-BE49-F238E27FC236}">
                <a16:creationId xmlns:a16="http://schemas.microsoft.com/office/drawing/2014/main" id="{5CD4EA2B-B0AC-415E-8E11-5D1CE0FA9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31" y="5619750"/>
            <a:ext cx="5480943" cy="1124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 descr="caritas.png">
            <a:extLst>
              <a:ext uri="{FF2B5EF4-FFF2-40B4-BE49-F238E27FC236}">
                <a16:creationId xmlns:a16="http://schemas.microsoft.com/office/drawing/2014/main" id="{1B661A5D-833D-4E76-9E7A-66B4FC0144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166" y="779104"/>
            <a:ext cx="3686282" cy="361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50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DF9B7C-0831-41A6-8394-6273BBB496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47" y="1600199"/>
            <a:ext cx="8123091" cy="3210339"/>
          </a:xfrm>
        </p:spPr>
        <p:txBody>
          <a:bodyPr>
            <a:noAutofit/>
          </a:bodyPr>
          <a:lstStyle/>
          <a:p>
            <a:pPr algn="l"/>
            <a:r>
              <a:rPr lang="es-ES" sz="3600" b="1" dirty="0"/>
              <a:t>ORDEN DEL DÍA</a:t>
            </a:r>
            <a:br>
              <a:rPr lang="es-ES" sz="2400" b="1" dirty="0"/>
            </a:br>
            <a:br>
              <a:rPr lang="es-ES" sz="2400" b="1" dirty="0"/>
            </a:br>
            <a:r>
              <a:rPr lang="es-ES" sz="2800" b="1" dirty="0"/>
              <a:t>- Verificación de quorum </a:t>
            </a:r>
            <a:br>
              <a:rPr lang="es-ES" sz="2800" b="1" dirty="0"/>
            </a:br>
            <a:r>
              <a:rPr lang="es-ES" sz="2800" b="1" dirty="0"/>
              <a:t>-  Seguimiento a compromisos previos</a:t>
            </a:r>
            <a:br>
              <a:rPr lang="es-ES" sz="2800" b="1" dirty="0"/>
            </a:br>
            <a:r>
              <a:rPr lang="es-ES" sz="2800" b="1" dirty="0"/>
              <a:t>-  Funciones del Comité de Ética hospitalaria de acuerdo con la legislación colombiana</a:t>
            </a:r>
            <a:br>
              <a:rPr lang="es-ES" sz="2800" b="1" dirty="0"/>
            </a:br>
            <a:r>
              <a:rPr lang="es-ES" sz="2800" b="1" dirty="0"/>
              <a:t>- Seguimiento a plan de trabajo.</a:t>
            </a:r>
            <a:br>
              <a:rPr lang="es-ES" sz="2800" b="1" dirty="0"/>
            </a:br>
            <a:r>
              <a:rPr lang="es-ES" sz="2800" b="1" dirty="0"/>
              <a:t>- Seguimiento a indicadores</a:t>
            </a:r>
            <a:br>
              <a:rPr lang="es-ES" sz="2800" b="1" dirty="0"/>
            </a:br>
            <a:r>
              <a:rPr lang="es-ES" sz="2800" b="1" dirty="0"/>
              <a:t>- Otros temas de la sesión</a:t>
            </a:r>
            <a:br>
              <a:rPr lang="es-ES" sz="2800" b="1" dirty="0"/>
            </a:br>
            <a:r>
              <a:rPr lang="es-ES" sz="2800" b="1" dirty="0"/>
              <a:t>- Compromisos </a:t>
            </a:r>
            <a:endParaRPr lang="es-CO" sz="2400" b="1" dirty="0"/>
          </a:p>
        </p:txBody>
      </p:sp>
      <p:pic>
        <p:nvPicPr>
          <p:cNvPr id="4" name="Picture 3" descr="C:\Users\LAURA\Desktop\SES\Documentos para curso virtual y educación\esquina.png">
            <a:extLst>
              <a:ext uri="{FF2B5EF4-FFF2-40B4-BE49-F238E27FC236}">
                <a16:creationId xmlns:a16="http://schemas.microsoft.com/office/drawing/2014/main" id="{D3F9677B-ADDA-4183-A71D-C10A86A1C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610428"/>
            <a:ext cx="6858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LAURA\Desktop\SES\logo-nuevo.png">
            <a:extLst>
              <a:ext uri="{FF2B5EF4-FFF2-40B4-BE49-F238E27FC236}">
                <a16:creationId xmlns:a16="http://schemas.microsoft.com/office/drawing/2014/main" id="{5CD4EA2B-B0AC-415E-8E11-5D1CE0FA9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31" y="5619750"/>
            <a:ext cx="5480943" cy="1124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9670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LAURA\Desktop\SES\Documentos para curso virtual y educación\esquina.png">
            <a:extLst>
              <a:ext uri="{FF2B5EF4-FFF2-40B4-BE49-F238E27FC236}">
                <a16:creationId xmlns:a16="http://schemas.microsoft.com/office/drawing/2014/main" id="{B40598B5-0B9B-4BE3-AE5D-BD9B13E76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580862"/>
            <a:ext cx="6858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LAURA\Desktop\SES\logo-nuevo.png">
            <a:extLst>
              <a:ext uri="{FF2B5EF4-FFF2-40B4-BE49-F238E27FC236}">
                <a16:creationId xmlns:a16="http://schemas.microsoft.com/office/drawing/2014/main" id="{2AB320D0-876E-405F-B963-873141D2C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85" y="5731398"/>
            <a:ext cx="5480943" cy="1124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2597AD9-382A-4204-B9B2-8B1FCFE1A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619750"/>
          </a:xfrm>
        </p:spPr>
        <p:txBody>
          <a:bodyPr>
            <a:normAutofit/>
          </a:bodyPr>
          <a:lstStyle/>
          <a:p>
            <a:pPr algn="ctr"/>
            <a:br>
              <a:rPr lang="es-CO" sz="2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es-CO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2E808D9-8FD2-4BD6-A721-DCCB8B8337D1}"/>
              </a:ext>
            </a:extLst>
          </p:cNvPr>
          <p:cNvSpPr txBox="1"/>
          <p:nvPr/>
        </p:nvSpPr>
        <p:spPr>
          <a:xfrm>
            <a:off x="2420510" y="119411"/>
            <a:ext cx="69620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3200" b="1" dirty="0">
                <a:solidFill>
                  <a:schemeClr val="accent1">
                    <a:lumMod val="50000"/>
                  </a:schemeClr>
                </a:solidFill>
              </a:rPr>
              <a:t>SEGUIMIENTO A COMPROMISOS</a:t>
            </a:r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635AC024-448E-B14C-E241-BF3BFBDC8229}"/>
              </a:ext>
            </a:extLst>
          </p:cNvPr>
          <p:cNvSpPr/>
          <p:nvPr/>
        </p:nvSpPr>
        <p:spPr>
          <a:xfrm>
            <a:off x="889483" y="1453160"/>
            <a:ext cx="10252282" cy="2661640"/>
          </a:xfrm>
          <a:custGeom>
            <a:avLst/>
            <a:gdLst>
              <a:gd name="connsiteX0" fmla="*/ 0 w 6726579"/>
              <a:gd name="connsiteY0" fmla="*/ 320146 h 1920836"/>
              <a:gd name="connsiteX1" fmla="*/ 320146 w 6726579"/>
              <a:gd name="connsiteY1" fmla="*/ 0 h 1920836"/>
              <a:gd name="connsiteX2" fmla="*/ 6406433 w 6726579"/>
              <a:gd name="connsiteY2" fmla="*/ 0 h 1920836"/>
              <a:gd name="connsiteX3" fmla="*/ 6726579 w 6726579"/>
              <a:gd name="connsiteY3" fmla="*/ 320146 h 1920836"/>
              <a:gd name="connsiteX4" fmla="*/ 6726579 w 6726579"/>
              <a:gd name="connsiteY4" fmla="*/ 1600690 h 1920836"/>
              <a:gd name="connsiteX5" fmla="*/ 6406433 w 6726579"/>
              <a:gd name="connsiteY5" fmla="*/ 1920836 h 1920836"/>
              <a:gd name="connsiteX6" fmla="*/ 320146 w 6726579"/>
              <a:gd name="connsiteY6" fmla="*/ 1920836 h 1920836"/>
              <a:gd name="connsiteX7" fmla="*/ 0 w 6726579"/>
              <a:gd name="connsiteY7" fmla="*/ 1600690 h 1920836"/>
              <a:gd name="connsiteX8" fmla="*/ 0 w 6726579"/>
              <a:gd name="connsiteY8" fmla="*/ 320146 h 192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26579" h="1920836">
                <a:moveTo>
                  <a:pt x="0" y="320146"/>
                </a:moveTo>
                <a:cubicBezTo>
                  <a:pt x="0" y="143334"/>
                  <a:pt x="143334" y="0"/>
                  <a:pt x="320146" y="0"/>
                </a:cubicBezTo>
                <a:lnTo>
                  <a:pt x="6406433" y="0"/>
                </a:lnTo>
                <a:cubicBezTo>
                  <a:pt x="6583245" y="0"/>
                  <a:pt x="6726579" y="143334"/>
                  <a:pt x="6726579" y="320146"/>
                </a:cubicBezTo>
                <a:lnTo>
                  <a:pt x="6726579" y="1600690"/>
                </a:lnTo>
                <a:cubicBezTo>
                  <a:pt x="6726579" y="1777502"/>
                  <a:pt x="6583245" y="1920836"/>
                  <a:pt x="6406433" y="1920836"/>
                </a:cubicBezTo>
                <a:lnTo>
                  <a:pt x="320146" y="1920836"/>
                </a:lnTo>
                <a:cubicBezTo>
                  <a:pt x="143334" y="1920836"/>
                  <a:pt x="0" y="1777502"/>
                  <a:pt x="0" y="1600690"/>
                </a:cubicBezTo>
                <a:lnTo>
                  <a:pt x="0" y="320146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29180" tIns="93767" rIns="329180" bIns="93767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2800" kern="1200" dirty="0"/>
              <a:t>- </a:t>
            </a:r>
            <a:r>
              <a:rPr lang="es-ES" sz="2800" dirty="0"/>
              <a:t>Se realiza </a:t>
            </a:r>
            <a:r>
              <a:rPr lang="es-ES" sz="2800" kern="1200" dirty="0"/>
              <a:t>reunión con GH – casos de médicos- aceptabilidad- llevar casos específicos de este año.  Se socializa proceso que se sigue con equipo de salud que no se adhiera a la política de humanización. </a:t>
            </a:r>
          </a:p>
        </p:txBody>
      </p:sp>
    </p:spTree>
    <p:extLst>
      <p:ext uri="{BB962C8B-B14F-4D97-AF65-F5344CB8AC3E}">
        <p14:creationId xmlns:p14="http://schemas.microsoft.com/office/powerpoint/2010/main" val="2627858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LAURA\Desktop\SES\Documentos para curso virtual y educación\esquina.png">
            <a:extLst>
              <a:ext uri="{FF2B5EF4-FFF2-40B4-BE49-F238E27FC236}">
                <a16:creationId xmlns:a16="http://schemas.microsoft.com/office/drawing/2014/main" id="{B40598B5-0B9B-4BE3-AE5D-BD9B13E76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610428"/>
            <a:ext cx="6858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LAURA\Desktop\SES\logo-nuevo.png">
            <a:extLst>
              <a:ext uri="{FF2B5EF4-FFF2-40B4-BE49-F238E27FC236}">
                <a16:creationId xmlns:a16="http://schemas.microsoft.com/office/drawing/2014/main" id="{2AB320D0-876E-405F-B963-873141D2C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85" y="5731398"/>
            <a:ext cx="5480943" cy="1124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2597AD9-382A-4204-B9B2-8B1FCFE1A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619750"/>
          </a:xfrm>
        </p:spPr>
        <p:txBody>
          <a:bodyPr>
            <a:normAutofit/>
          </a:bodyPr>
          <a:lstStyle/>
          <a:p>
            <a:pPr algn="ctr"/>
            <a:br>
              <a:rPr lang="es-CO" sz="2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es-CO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2E808D9-8FD2-4BD6-A721-DCCB8B8337D1}"/>
              </a:ext>
            </a:extLst>
          </p:cNvPr>
          <p:cNvSpPr txBox="1"/>
          <p:nvPr/>
        </p:nvSpPr>
        <p:spPr>
          <a:xfrm>
            <a:off x="2892616" y="131527"/>
            <a:ext cx="640676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s-CO" sz="3200" b="1" dirty="0">
                <a:solidFill>
                  <a:schemeClr val="accent1">
                    <a:lumMod val="50000"/>
                  </a:schemeClr>
                </a:solidFill>
              </a:rPr>
              <a:t>EGUIMIENTO A INDICADORES</a:t>
            </a:r>
          </a:p>
          <a:p>
            <a:pPr algn="ctr"/>
            <a:r>
              <a:rPr lang="es-CO" sz="3200" b="1" dirty="0">
                <a:solidFill>
                  <a:schemeClr val="accent1">
                    <a:lumMod val="50000"/>
                  </a:schemeClr>
                </a:solidFill>
              </a:rPr>
              <a:t>FEBRERO HASTA AGOSTO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B1C1BDC-1347-7FAC-15FF-ECEB9FAF3CDB}"/>
              </a:ext>
            </a:extLst>
          </p:cNvPr>
          <p:cNvSpPr txBox="1"/>
          <p:nvPr/>
        </p:nvSpPr>
        <p:spPr>
          <a:xfrm>
            <a:off x="9898656" y="3489460"/>
            <a:ext cx="238425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b="1">
                <a:solidFill>
                  <a:schemeClr val="accent1">
                    <a:lumMod val="50000"/>
                  </a:schemeClr>
                </a:solidFill>
              </a:rPr>
              <a:t> 286 </a:t>
            </a:r>
            <a:r>
              <a:rPr lang="es-ES" sz="3200" b="1" dirty="0">
                <a:solidFill>
                  <a:schemeClr val="accent1">
                    <a:lumMod val="50000"/>
                  </a:schemeClr>
                </a:solidFill>
              </a:rPr>
              <a:t>QUEJAS</a:t>
            </a:r>
          </a:p>
          <a:p>
            <a:pPr algn="ctr"/>
            <a:r>
              <a:rPr lang="es-ES" sz="3200" b="1" dirty="0">
                <a:solidFill>
                  <a:schemeClr val="accent1">
                    <a:lumMod val="50000"/>
                  </a:schemeClr>
                </a:solidFill>
              </a:rPr>
              <a:t>ATRIBUIBLES</a:t>
            </a:r>
            <a:endParaRPr lang="es-CO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20CCAF8-1B7F-3168-4322-7C591A1BCC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614394"/>
              </p:ext>
            </p:extLst>
          </p:nvPr>
        </p:nvGraphicFramePr>
        <p:xfrm>
          <a:off x="291251" y="1252495"/>
          <a:ext cx="9506559" cy="5102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1312">
                  <a:extLst>
                    <a:ext uri="{9D8B030D-6E8A-4147-A177-3AD203B41FA5}">
                      <a16:colId xmlns:a16="http://schemas.microsoft.com/office/drawing/2014/main" val="2998658106"/>
                    </a:ext>
                  </a:extLst>
                </a:gridCol>
                <a:gridCol w="1179845">
                  <a:extLst>
                    <a:ext uri="{9D8B030D-6E8A-4147-A177-3AD203B41FA5}">
                      <a16:colId xmlns:a16="http://schemas.microsoft.com/office/drawing/2014/main" val="2561254716"/>
                    </a:ext>
                  </a:extLst>
                </a:gridCol>
                <a:gridCol w="983802">
                  <a:extLst>
                    <a:ext uri="{9D8B030D-6E8A-4147-A177-3AD203B41FA5}">
                      <a16:colId xmlns:a16="http://schemas.microsoft.com/office/drawing/2014/main" val="2942928057"/>
                    </a:ext>
                  </a:extLst>
                </a:gridCol>
                <a:gridCol w="1188320">
                  <a:extLst>
                    <a:ext uri="{9D8B030D-6E8A-4147-A177-3AD203B41FA5}">
                      <a16:colId xmlns:a16="http://schemas.microsoft.com/office/drawing/2014/main" val="4226285968"/>
                    </a:ext>
                  </a:extLst>
                </a:gridCol>
                <a:gridCol w="1188320">
                  <a:extLst>
                    <a:ext uri="{9D8B030D-6E8A-4147-A177-3AD203B41FA5}">
                      <a16:colId xmlns:a16="http://schemas.microsoft.com/office/drawing/2014/main" val="1623892210"/>
                    </a:ext>
                  </a:extLst>
                </a:gridCol>
                <a:gridCol w="1188320">
                  <a:extLst>
                    <a:ext uri="{9D8B030D-6E8A-4147-A177-3AD203B41FA5}">
                      <a16:colId xmlns:a16="http://schemas.microsoft.com/office/drawing/2014/main" val="4007315775"/>
                    </a:ext>
                  </a:extLst>
                </a:gridCol>
                <a:gridCol w="1188320">
                  <a:extLst>
                    <a:ext uri="{9D8B030D-6E8A-4147-A177-3AD203B41FA5}">
                      <a16:colId xmlns:a16="http://schemas.microsoft.com/office/drawing/2014/main" val="1760309865"/>
                    </a:ext>
                  </a:extLst>
                </a:gridCol>
                <a:gridCol w="1188320">
                  <a:extLst>
                    <a:ext uri="{9D8B030D-6E8A-4147-A177-3AD203B41FA5}">
                      <a16:colId xmlns:a16="http://schemas.microsoft.com/office/drawing/2014/main" val="3976191899"/>
                    </a:ext>
                  </a:extLst>
                </a:gridCol>
              </a:tblGrid>
              <a:tr h="672912">
                <a:tc>
                  <a:txBody>
                    <a:bodyPr/>
                    <a:lstStyle/>
                    <a:p>
                      <a:r>
                        <a:rPr lang="es-ES" dirty="0"/>
                        <a:t>ATRIBUTOS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FEBRERO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MARZO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ABRIL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MAYO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JUNIO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JULIO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AGOSTO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275952"/>
                  </a:ext>
                </a:extLst>
              </a:tr>
              <a:tr h="389862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Seguridad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67450503"/>
                  </a:ext>
                </a:extLst>
              </a:tr>
              <a:tr h="389862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Pertinencia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05255652"/>
                  </a:ext>
                </a:extLst>
              </a:tr>
              <a:tr h="52270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Competencia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17948023"/>
                  </a:ext>
                </a:extLst>
              </a:tr>
              <a:tr h="389862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Eficiencia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71393846"/>
                  </a:ext>
                </a:extLst>
              </a:tr>
              <a:tr h="389862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Efectividad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78863587"/>
                  </a:ext>
                </a:extLst>
              </a:tr>
              <a:tr h="52270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Coordinación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4881674"/>
                  </a:ext>
                </a:extLst>
              </a:tr>
              <a:tr h="52270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Accesibilidad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11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85346957"/>
                  </a:ext>
                </a:extLst>
              </a:tr>
              <a:tr h="52270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Aceptabilidad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6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18567470"/>
                  </a:ext>
                </a:extLst>
              </a:tr>
              <a:tr h="389862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Continuidad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24794911"/>
                  </a:ext>
                </a:extLst>
              </a:tr>
              <a:tr h="389862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Oportunidad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09913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0954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LAURA\Desktop\SES\Documentos para curso virtual y educación\esquina.png">
            <a:extLst>
              <a:ext uri="{FF2B5EF4-FFF2-40B4-BE49-F238E27FC236}">
                <a16:creationId xmlns:a16="http://schemas.microsoft.com/office/drawing/2014/main" id="{B40598B5-0B9B-4BE3-AE5D-BD9B13E76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610428"/>
            <a:ext cx="6858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LAURA\Desktop\SES\logo-nuevo.png">
            <a:extLst>
              <a:ext uri="{FF2B5EF4-FFF2-40B4-BE49-F238E27FC236}">
                <a16:creationId xmlns:a16="http://schemas.microsoft.com/office/drawing/2014/main" id="{2AB320D0-876E-405F-B963-873141D2C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85" y="5731398"/>
            <a:ext cx="5480943" cy="1124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2597AD9-382A-4204-B9B2-8B1FCFE1A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619750"/>
          </a:xfrm>
        </p:spPr>
        <p:txBody>
          <a:bodyPr>
            <a:normAutofit/>
          </a:bodyPr>
          <a:lstStyle/>
          <a:p>
            <a:pPr algn="ctr"/>
            <a:br>
              <a:rPr lang="es-CO" sz="2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es-CO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2E808D9-8FD2-4BD6-A721-DCCB8B8337D1}"/>
              </a:ext>
            </a:extLst>
          </p:cNvPr>
          <p:cNvSpPr txBox="1"/>
          <p:nvPr/>
        </p:nvSpPr>
        <p:spPr>
          <a:xfrm>
            <a:off x="2892616" y="131527"/>
            <a:ext cx="64067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solidFill>
                  <a:schemeClr val="accent1">
                    <a:lumMod val="50000"/>
                  </a:schemeClr>
                </a:solidFill>
              </a:rPr>
              <a:t>PQRS POR VULNERACIÓN</a:t>
            </a:r>
            <a:endParaRPr lang="es-CO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C0BDAA87-5D1F-F383-1AAB-445F1CD177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324795"/>
              </p:ext>
            </p:extLst>
          </p:nvPr>
        </p:nvGraphicFramePr>
        <p:xfrm>
          <a:off x="964097" y="1755780"/>
          <a:ext cx="9689086" cy="2567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217">
                  <a:extLst>
                    <a:ext uri="{9D8B030D-6E8A-4147-A177-3AD203B41FA5}">
                      <a16:colId xmlns:a16="http://schemas.microsoft.com/office/drawing/2014/main" val="2998658106"/>
                    </a:ext>
                  </a:extLst>
                </a:gridCol>
                <a:gridCol w="1202498">
                  <a:extLst>
                    <a:ext uri="{9D8B030D-6E8A-4147-A177-3AD203B41FA5}">
                      <a16:colId xmlns:a16="http://schemas.microsoft.com/office/drawing/2014/main" val="2561254716"/>
                    </a:ext>
                  </a:extLst>
                </a:gridCol>
                <a:gridCol w="1002691">
                  <a:extLst>
                    <a:ext uri="{9D8B030D-6E8A-4147-A177-3AD203B41FA5}">
                      <a16:colId xmlns:a16="http://schemas.microsoft.com/office/drawing/2014/main" val="2942928057"/>
                    </a:ext>
                  </a:extLst>
                </a:gridCol>
                <a:gridCol w="1211136">
                  <a:extLst>
                    <a:ext uri="{9D8B030D-6E8A-4147-A177-3AD203B41FA5}">
                      <a16:colId xmlns:a16="http://schemas.microsoft.com/office/drawing/2014/main" val="4226285968"/>
                    </a:ext>
                  </a:extLst>
                </a:gridCol>
                <a:gridCol w="1211136">
                  <a:extLst>
                    <a:ext uri="{9D8B030D-6E8A-4147-A177-3AD203B41FA5}">
                      <a16:colId xmlns:a16="http://schemas.microsoft.com/office/drawing/2014/main" val="1623892210"/>
                    </a:ext>
                  </a:extLst>
                </a:gridCol>
                <a:gridCol w="1211136">
                  <a:extLst>
                    <a:ext uri="{9D8B030D-6E8A-4147-A177-3AD203B41FA5}">
                      <a16:colId xmlns:a16="http://schemas.microsoft.com/office/drawing/2014/main" val="4007315775"/>
                    </a:ext>
                  </a:extLst>
                </a:gridCol>
                <a:gridCol w="1211136">
                  <a:extLst>
                    <a:ext uri="{9D8B030D-6E8A-4147-A177-3AD203B41FA5}">
                      <a16:colId xmlns:a16="http://schemas.microsoft.com/office/drawing/2014/main" val="1760309865"/>
                    </a:ext>
                  </a:extLst>
                </a:gridCol>
                <a:gridCol w="1211136">
                  <a:extLst>
                    <a:ext uri="{9D8B030D-6E8A-4147-A177-3AD203B41FA5}">
                      <a16:colId xmlns:a16="http://schemas.microsoft.com/office/drawing/2014/main" val="3976191899"/>
                    </a:ext>
                  </a:extLst>
                </a:gridCol>
              </a:tblGrid>
              <a:tr h="819596">
                <a:tc>
                  <a:txBody>
                    <a:bodyPr/>
                    <a:lstStyle/>
                    <a:p>
                      <a:r>
                        <a:rPr lang="es-ES" dirty="0"/>
                        <a:t>ATRIBUTOS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FEBRERO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MARZO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ABRIL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MAYO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JUNIO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JULIO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AGOSTO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275952"/>
                  </a:ext>
                </a:extLst>
              </a:tr>
              <a:tr h="474846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Seguridad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67450503"/>
                  </a:ext>
                </a:extLst>
              </a:tr>
              <a:tr h="63665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Competencia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17948023"/>
                  </a:ext>
                </a:extLst>
              </a:tr>
              <a:tr h="63665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Aceptabilidad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6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185674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077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LAURA\Desktop\SES\Documentos para curso virtual y educación\esquina.png">
            <a:extLst>
              <a:ext uri="{FF2B5EF4-FFF2-40B4-BE49-F238E27FC236}">
                <a16:creationId xmlns:a16="http://schemas.microsoft.com/office/drawing/2014/main" id="{B40598B5-0B9B-4BE3-AE5D-BD9B13E76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580862"/>
            <a:ext cx="6858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LAURA\Desktop\SES\logo-nuevo.png">
            <a:extLst>
              <a:ext uri="{FF2B5EF4-FFF2-40B4-BE49-F238E27FC236}">
                <a16:creationId xmlns:a16="http://schemas.microsoft.com/office/drawing/2014/main" id="{2AB320D0-876E-405F-B963-873141D2C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85" y="5731398"/>
            <a:ext cx="5480943" cy="1124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2597AD9-382A-4204-B9B2-8B1FCFE1A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619750"/>
          </a:xfrm>
        </p:spPr>
        <p:txBody>
          <a:bodyPr>
            <a:normAutofit/>
          </a:bodyPr>
          <a:lstStyle/>
          <a:p>
            <a:pPr algn="ctr"/>
            <a:br>
              <a:rPr lang="es-CO" sz="2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es-CO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2E808D9-8FD2-4BD6-A721-DCCB8B8337D1}"/>
              </a:ext>
            </a:extLst>
          </p:cNvPr>
          <p:cNvSpPr txBox="1"/>
          <p:nvPr/>
        </p:nvSpPr>
        <p:spPr>
          <a:xfrm>
            <a:off x="2767876" y="60319"/>
            <a:ext cx="696202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s-CO" sz="3200" b="1" dirty="0">
                <a:solidFill>
                  <a:schemeClr val="accent1">
                    <a:lumMod val="50000"/>
                  </a:schemeClr>
                </a:solidFill>
              </a:rPr>
              <a:t>CTIVIDADES DESARROLLADAS DE PYP 2024.</a:t>
            </a: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2DC6B5A1-82E0-C4EA-C2C5-061AE80526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925419"/>
              </p:ext>
            </p:extLst>
          </p:nvPr>
        </p:nvGraphicFramePr>
        <p:xfrm>
          <a:off x="7541200" y="1721467"/>
          <a:ext cx="4377410" cy="936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8705">
                  <a:extLst>
                    <a:ext uri="{9D8B030D-6E8A-4147-A177-3AD203B41FA5}">
                      <a16:colId xmlns:a16="http://schemas.microsoft.com/office/drawing/2014/main" val="2384009764"/>
                    </a:ext>
                  </a:extLst>
                </a:gridCol>
                <a:gridCol w="2188705">
                  <a:extLst>
                    <a:ext uri="{9D8B030D-6E8A-4147-A177-3AD203B41FA5}">
                      <a16:colId xmlns:a16="http://schemas.microsoft.com/office/drawing/2014/main" val="1590670772"/>
                    </a:ext>
                  </a:extLst>
                </a:gridCol>
              </a:tblGrid>
              <a:tr h="468388">
                <a:tc>
                  <a:txBody>
                    <a:bodyPr/>
                    <a:lstStyle/>
                    <a:p>
                      <a:r>
                        <a:rPr lang="es-ES" dirty="0"/>
                        <a:t>CLUB DE LA SALUD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SES EN TU BARRIO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293353"/>
                  </a:ext>
                </a:extLst>
              </a:tr>
              <a:tr h="468388">
                <a:tc>
                  <a:txBody>
                    <a:bodyPr/>
                    <a:lstStyle/>
                    <a:p>
                      <a:r>
                        <a:rPr lang="es-ES" dirty="0"/>
                        <a:t>165 USUARIOS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82 USUARIOS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663486"/>
                  </a:ext>
                </a:extLst>
              </a:tr>
            </a:tbl>
          </a:graphicData>
        </a:graphic>
      </p:graphicFrame>
      <p:pic>
        <p:nvPicPr>
          <p:cNvPr id="1031" name="Picture 7">
            <a:extLst>
              <a:ext uri="{FF2B5EF4-FFF2-40B4-BE49-F238E27FC236}">
                <a16:creationId xmlns:a16="http://schemas.microsoft.com/office/drawing/2014/main" id="{84612D35-4BEC-88E8-79F7-A276FCDC7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981" y="2946203"/>
            <a:ext cx="3872067" cy="238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EF3F34A1-17DB-5438-2AA9-54745AF2C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693" y="1238250"/>
            <a:ext cx="3414737" cy="198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4D6EE367-3C43-482B-B5BE-56516C0C0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33" y="1369642"/>
            <a:ext cx="3303409" cy="415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>
            <a:extLst>
              <a:ext uri="{FF2B5EF4-FFF2-40B4-BE49-F238E27FC236}">
                <a16:creationId xmlns:a16="http://schemas.microsoft.com/office/drawing/2014/main" id="{50911AC4-C8A1-A5A2-42DD-1D8C85583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609" y="3265411"/>
            <a:ext cx="3300609" cy="250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886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LAURA\Desktop\SES\Documentos para curso virtual y educación\esquina.png">
            <a:extLst>
              <a:ext uri="{FF2B5EF4-FFF2-40B4-BE49-F238E27FC236}">
                <a16:creationId xmlns:a16="http://schemas.microsoft.com/office/drawing/2014/main" id="{B40598B5-0B9B-4BE3-AE5D-BD9B13E76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580862"/>
            <a:ext cx="6858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LAURA\Desktop\SES\logo-nuevo.png">
            <a:extLst>
              <a:ext uri="{FF2B5EF4-FFF2-40B4-BE49-F238E27FC236}">
                <a16:creationId xmlns:a16="http://schemas.microsoft.com/office/drawing/2014/main" id="{2AB320D0-876E-405F-B963-873141D2C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85" y="5731398"/>
            <a:ext cx="5480943" cy="1124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2597AD9-382A-4204-B9B2-8B1FCFE1A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619750"/>
          </a:xfrm>
        </p:spPr>
        <p:txBody>
          <a:bodyPr>
            <a:normAutofit/>
          </a:bodyPr>
          <a:lstStyle/>
          <a:p>
            <a:pPr algn="ctr"/>
            <a:br>
              <a:rPr lang="es-CO" sz="2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es-CO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2E808D9-8FD2-4BD6-A721-DCCB8B8337D1}"/>
              </a:ext>
            </a:extLst>
          </p:cNvPr>
          <p:cNvSpPr txBox="1"/>
          <p:nvPr/>
        </p:nvSpPr>
        <p:spPr>
          <a:xfrm>
            <a:off x="2420510" y="119411"/>
            <a:ext cx="69620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solidFill>
                  <a:schemeClr val="accent1">
                    <a:lumMod val="50000"/>
                  </a:schemeClr>
                </a:solidFill>
              </a:rPr>
              <a:t>INDICADORES DE SATISFACCIÓN</a:t>
            </a:r>
            <a:endParaRPr lang="es-CO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57155665-7555-4016-5B08-D04609A57A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6126194"/>
              </p:ext>
            </p:extLst>
          </p:nvPr>
        </p:nvGraphicFramePr>
        <p:xfrm>
          <a:off x="485030" y="704186"/>
          <a:ext cx="8897509" cy="5027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23791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410A4B-DF2A-5503-FCBE-C5090FCA6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LAURA\Desktop\SES\Documentos para curso virtual y educación\esquina.png">
            <a:extLst>
              <a:ext uri="{FF2B5EF4-FFF2-40B4-BE49-F238E27FC236}">
                <a16:creationId xmlns:a16="http://schemas.microsoft.com/office/drawing/2014/main" id="{DF130F1E-9BC8-FB20-0927-C7EE5FC21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580862"/>
            <a:ext cx="6858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LAURA\Desktop\SES\logo-nuevo.png">
            <a:extLst>
              <a:ext uri="{FF2B5EF4-FFF2-40B4-BE49-F238E27FC236}">
                <a16:creationId xmlns:a16="http://schemas.microsoft.com/office/drawing/2014/main" id="{F5A05714-0F77-24AE-199B-5AC9DFAFB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85" y="5731398"/>
            <a:ext cx="5480943" cy="1124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DE71D6B-420D-58F8-B392-A88B512D1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619750"/>
          </a:xfrm>
        </p:spPr>
        <p:txBody>
          <a:bodyPr>
            <a:normAutofit/>
          </a:bodyPr>
          <a:lstStyle/>
          <a:p>
            <a:pPr algn="ctr"/>
            <a:br>
              <a:rPr lang="es-CO" sz="2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es-CO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ED0748F-4AD9-4A18-4A11-7BE9E653BCDE}"/>
              </a:ext>
            </a:extLst>
          </p:cNvPr>
          <p:cNvSpPr txBox="1"/>
          <p:nvPr/>
        </p:nvSpPr>
        <p:spPr>
          <a:xfrm>
            <a:off x="2420510" y="119411"/>
            <a:ext cx="69620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solidFill>
                  <a:schemeClr val="accent1">
                    <a:lumMod val="50000"/>
                  </a:schemeClr>
                </a:solidFill>
              </a:rPr>
              <a:t>OTROS TEMAS DE LA SESIÓN</a:t>
            </a:r>
            <a:endParaRPr lang="es-CO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62B87E7C-6D69-970F-EC32-99EF261758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1868417"/>
              </p:ext>
            </p:extLst>
          </p:nvPr>
        </p:nvGraphicFramePr>
        <p:xfrm>
          <a:off x="485030" y="1379620"/>
          <a:ext cx="8897509" cy="4351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325234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40599</TotalTime>
  <Words>324</Words>
  <Application>Microsoft Office PowerPoint</Application>
  <PresentationFormat>Panorámica</PresentationFormat>
  <Paragraphs>135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COMITÉ DE ÉTICA   SEPTIEMBRE - 2024</vt:lpstr>
      <vt:lpstr>ORDEN DEL DÍA  - Verificación de quorum  -  Seguimiento a compromisos previos -  Funciones del Comité de Ética hospitalaria de acuerdo con la legislación colombiana - Seguimiento a plan de trabajo. - Seguimiento a indicadores - Otros temas de la sesión - Compromisos </vt:lpstr>
      <vt:lpstr> </vt:lpstr>
      <vt:lpstr> </vt:lpstr>
      <vt:lpstr> </vt:lpstr>
      <vt:lpstr> </vt:lpstr>
      <vt:lpstr>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Capacitación SARLAFT Gestión de la contratacion</dc:title>
  <dc:creator>Alejandra Garcia</dc:creator>
  <cp:lastModifiedBy>Alejandra Garcia</cp:lastModifiedBy>
  <cp:revision>89</cp:revision>
  <dcterms:created xsi:type="dcterms:W3CDTF">2023-01-03T13:27:35Z</dcterms:created>
  <dcterms:modified xsi:type="dcterms:W3CDTF">2024-10-09T04:17:12Z</dcterms:modified>
</cp:coreProperties>
</file>