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257" r:id="rId2"/>
    <p:sldId id="281" r:id="rId3"/>
    <p:sldId id="287" r:id="rId4"/>
    <p:sldId id="288" r:id="rId5"/>
    <p:sldId id="289" r:id="rId6"/>
    <p:sldId id="290" r:id="rId7"/>
    <p:sldId id="291" r:id="rId8"/>
    <p:sldId id="269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E9F6A8"/>
    <a:srgbClr val="6FAA4B"/>
    <a:srgbClr val="3E6D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7865" autoAdjust="0"/>
  </p:normalViewPr>
  <p:slideViewPr>
    <p:cSldViewPr>
      <p:cViewPr>
        <p:scale>
          <a:sx n="79" d="100"/>
          <a:sy n="79" d="100"/>
        </p:scale>
        <p:origin x="-1134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140968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82332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3191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B90AB7-2D2F-4133-A90D-3D790DFA2738}" type="datetimeFigureOut">
              <a:rPr lang="es-MX" smtClean="0"/>
              <a:t>26/02/2025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E3453BE-023A-45A9-BCFC-D3A995AFAF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1086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LAURA\Desktop\SES\logo-nuev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61" y="5828370"/>
            <a:ext cx="3916383" cy="849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LAURA\Desktop\SES\Documentos para curso virtual y educación\esquina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987681"/>
            <a:ext cx="4592990" cy="1897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n 8" descr="logo acreditacion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5692555"/>
            <a:ext cx="720080" cy="1120821"/>
          </a:xfrm>
          <a:prstGeom prst="rect">
            <a:avLst/>
          </a:prstGeom>
        </p:spPr>
      </p:pic>
      <p:pic>
        <p:nvPicPr>
          <p:cNvPr id="5" name="Picture 2" descr="C:\Users\LAURA\Desktop\SES\logo-nuev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61" y="5828370"/>
            <a:ext cx="3916383" cy="849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LAURA\Desktop\SES\Documentos para curso virtual y educación\esquina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987681"/>
            <a:ext cx="4592990" cy="1897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n 9" descr="logo acreditacion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5692555"/>
            <a:ext cx="720080" cy="1120821"/>
          </a:xfrm>
          <a:prstGeom prst="rect">
            <a:avLst/>
          </a:prstGeom>
        </p:spPr>
      </p:pic>
      <p:pic>
        <p:nvPicPr>
          <p:cNvPr id="11" name="Picture 2" descr="C:\Users\LAURA\Desktop\SES\logo-nuevo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61" y="5828370"/>
            <a:ext cx="3916383" cy="849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C:\Users\LAURA\Desktop\SES\Documentos para curso virtual y educación\esquina.png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987681"/>
            <a:ext cx="4592990" cy="1897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n 12" descr="logo acreditacion.pn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5692555"/>
            <a:ext cx="720080" cy="1120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31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arita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3818" y="692696"/>
            <a:ext cx="3686282" cy="3614606"/>
          </a:xfrm>
          <a:prstGeom prst="rect">
            <a:avLst/>
          </a:prstGeom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-108520" y="404664"/>
            <a:ext cx="5832648" cy="158417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MX" sz="3200" dirty="0" smtClean="0">
              <a:latin typeface="Arial Black" pitchFamily="34" charset="0"/>
            </a:endParaRPr>
          </a:p>
          <a:p>
            <a:r>
              <a:rPr lang="es-MX" sz="3200" dirty="0" smtClean="0">
                <a:latin typeface="Arial Black" pitchFamily="34" charset="0"/>
              </a:rPr>
              <a:t>IMPORTANCIA DEL CONTROL SOCIAL EN SALUD.</a:t>
            </a:r>
          </a:p>
          <a:p>
            <a:endParaRPr lang="es-MX" sz="2400" dirty="0">
              <a:latin typeface="Arial Black" pitchFamily="34" charset="0"/>
            </a:endParaRPr>
          </a:p>
          <a:p>
            <a:endParaRPr lang="es-MX" sz="2400" dirty="0" smtClean="0">
              <a:latin typeface="Arial Black" pitchFamily="34" charset="0"/>
            </a:endParaRPr>
          </a:p>
          <a:p>
            <a:endParaRPr lang="es-MX" sz="2400" dirty="0" smtClean="0">
              <a:latin typeface="Arial Black" pitchFamily="34" charset="0"/>
            </a:endParaRPr>
          </a:p>
          <a:p>
            <a:endParaRPr lang="es-MX" sz="2400" dirty="0">
              <a:latin typeface="Arial Black" pitchFamily="34" charset="0"/>
            </a:endParaRPr>
          </a:p>
          <a:p>
            <a:endParaRPr lang="es-MX" sz="2400" dirty="0" smtClean="0">
              <a:latin typeface="Arial Black" pitchFamily="34" charset="0"/>
            </a:endParaRPr>
          </a:p>
          <a:p>
            <a:endParaRPr lang="es-MX" sz="2400" dirty="0">
              <a:latin typeface="Arial Black" pitchFamily="34" charset="0"/>
            </a:endParaRPr>
          </a:p>
          <a:p>
            <a:endParaRPr lang="es-MX" sz="2400" dirty="0" smtClean="0">
              <a:latin typeface="Arial Black" pitchFamily="34" charset="0"/>
            </a:endParaRPr>
          </a:p>
          <a:p>
            <a:r>
              <a:rPr lang="es-MX" sz="2400" dirty="0">
                <a:latin typeface="Arial Black" pitchFamily="34" charset="0"/>
              </a:rPr>
              <a:t> </a:t>
            </a:r>
            <a:r>
              <a:rPr lang="es-MX" sz="2400" dirty="0" smtClean="0">
                <a:latin typeface="Arial Black" pitchFamily="34" charset="0"/>
              </a:rPr>
              <a:t>   Asociación de Usuarios 2024</a:t>
            </a:r>
            <a:endParaRPr lang="es-MX" sz="2400" dirty="0">
              <a:latin typeface="Arial Black" pitchFamily="34" charset="0"/>
            </a:endParaRPr>
          </a:p>
          <a:p>
            <a:endParaRPr lang="es-MX" sz="2400" dirty="0">
              <a:latin typeface="Arial Black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730229"/>
            <a:ext cx="3427952" cy="1577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9602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850106"/>
          </a:xfrm>
        </p:spPr>
        <p:txBody>
          <a:bodyPr/>
          <a:lstStyle/>
          <a:p>
            <a:r>
              <a:rPr lang="es-MX" sz="3600" b="1" dirty="0" smtClean="0">
                <a:latin typeface="Arial Black" pitchFamily="34" charset="0"/>
              </a:rPr>
              <a:t>CONTROL SOCIAL</a:t>
            </a:r>
            <a:endParaRPr lang="es-MX" sz="3600" b="1" dirty="0">
              <a:latin typeface="Arial Black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35283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2400" dirty="0"/>
              <a:t>El control social en salud se refiere a la participación activa y responsable de la sociedad en la toma de decisiones relacionadas con los sistemas de salud, tanto en la planificación como en la ejecución de políticas, programas y acciones sanitarias. Este concepto está ligado a la idea de que los ciudadanos tienen el derecho y la responsabilidad de influir y participar en las decisiones que afectan su bienestar y el de la comunidad.</a:t>
            </a:r>
            <a:endParaRPr lang="es-MX" sz="2400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48761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</p:spPr>
        <p:txBody>
          <a:bodyPr/>
          <a:lstStyle/>
          <a:p>
            <a:r>
              <a:rPr lang="es-ES" sz="3600" b="1" dirty="0" smtClean="0">
                <a:latin typeface="Arial Black" panose="020B0A04020102020204" pitchFamily="34" charset="0"/>
              </a:rPr>
              <a:t>PRINCIPALES COMPONENTES</a:t>
            </a:r>
            <a:r>
              <a:rPr lang="es-ES" dirty="0"/>
              <a:t/>
            </a:r>
            <a:br>
              <a:rPr lang="es-ES" dirty="0"/>
            </a:b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3773016"/>
          </a:xfrm>
        </p:spPr>
        <p:txBody>
          <a:bodyPr/>
          <a:lstStyle/>
          <a:p>
            <a:r>
              <a:rPr lang="es-ES" dirty="0" smtClean="0"/>
              <a:t>Participación </a:t>
            </a:r>
            <a:r>
              <a:rPr lang="es-ES" dirty="0"/>
              <a:t>ciudadana</a:t>
            </a:r>
          </a:p>
          <a:p>
            <a:r>
              <a:rPr lang="es-ES" dirty="0"/>
              <a:t>Transparencia en la gestión</a:t>
            </a:r>
          </a:p>
          <a:p>
            <a:r>
              <a:rPr lang="es-ES" dirty="0"/>
              <a:t>Responsabilidad social</a:t>
            </a:r>
          </a:p>
          <a:p>
            <a:r>
              <a:rPr lang="es-ES" dirty="0"/>
              <a:t>Rendición de cuentas</a:t>
            </a:r>
          </a:p>
          <a:p>
            <a:r>
              <a:rPr lang="es-ES" dirty="0"/>
              <a:t>Vigilancia social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75608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850106"/>
          </a:xfrm>
        </p:spPr>
        <p:txBody>
          <a:bodyPr/>
          <a:lstStyle/>
          <a:p>
            <a:r>
              <a:rPr lang="es-CO" sz="3600" b="1" dirty="0" smtClean="0">
                <a:latin typeface="Arial Black" panose="020B0A04020102020204" pitchFamily="34" charset="0"/>
              </a:rPr>
              <a:t>OBJETIVOS</a:t>
            </a:r>
            <a:endParaRPr lang="es-CO" sz="3600" b="1" dirty="0">
              <a:latin typeface="Arial Black" panose="020B0A040201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196752"/>
            <a:ext cx="8712968" cy="4896544"/>
          </a:xfrm>
        </p:spPr>
        <p:txBody>
          <a:bodyPr/>
          <a:lstStyle/>
          <a:p>
            <a:pPr algn="just"/>
            <a:r>
              <a:rPr lang="es-ES" sz="2400" b="1" dirty="0" smtClean="0"/>
              <a:t>Garantizar </a:t>
            </a:r>
            <a:r>
              <a:rPr lang="es-ES" sz="2400" b="1" dirty="0"/>
              <a:t>la calidad de los servicios de salud</a:t>
            </a:r>
            <a:r>
              <a:rPr lang="es-ES" sz="2400" dirty="0"/>
              <a:t>: Asegurar que las políticas y los recursos se utilicen de manera eficiente y equitativa.</a:t>
            </a:r>
          </a:p>
          <a:p>
            <a:pPr algn="just"/>
            <a:r>
              <a:rPr lang="es-ES" sz="2400" b="1" dirty="0"/>
              <a:t>Mejorar la equidad en el acceso a la salud</a:t>
            </a:r>
            <a:r>
              <a:rPr lang="es-ES" sz="2400" dirty="0"/>
              <a:t>: Asegurar que todas las personas, sin importar su condición socioeconómica, tengan acceso a los servicios que necesitan.</a:t>
            </a:r>
          </a:p>
          <a:p>
            <a:pPr algn="just"/>
            <a:r>
              <a:rPr lang="es-ES" sz="2400" b="1" dirty="0"/>
              <a:t>Fortalecer la confianza en las instituciones de salud</a:t>
            </a:r>
            <a:r>
              <a:rPr lang="es-ES" sz="2400" dirty="0"/>
              <a:t>: Promover una mayor relación de confianza entre los ciudadanos y las autoridades sanitarias.</a:t>
            </a:r>
          </a:p>
          <a:p>
            <a:pPr algn="just"/>
            <a:r>
              <a:rPr lang="es-ES" sz="2400" b="1" dirty="0"/>
              <a:t>Empoderar a la comunidad</a:t>
            </a:r>
            <a:r>
              <a:rPr lang="es-ES" sz="2400" dirty="0"/>
              <a:t>: Fomentar la conciencia social y la participación activa de los ciudadanos en la toma de decisiones sanitarias.</a:t>
            </a:r>
          </a:p>
          <a:p>
            <a:pPr algn="just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64129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3600" b="1" dirty="0" smtClean="0">
                <a:latin typeface="Arial Black" panose="020B0A04020102020204" pitchFamily="34" charset="0"/>
              </a:rPr>
              <a:t>IMPORTANCIA DEL CONTROL SOCIAL EN SALUD</a:t>
            </a:r>
            <a:endParaRPr lang="es-CO" sz="3600" b="1" dirty="0">
              <a:latin typeface="Arial Black" panose="020B0A040201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844824"/>
            <a:ext cx="8373616" cy="4525963"/>
          </a:xfrm>
        </p:spPr>
        <p:txBody>
          <a:bodyPr/>
          <a:lstStyle/>
          <a:p>
            <a:pPr algn="just"/>
            <a:r>
              <a:rPr lang="es-ES" sz="2400" b="1" dirty="0" smtClean="0"/>
              <a:t>Participación </a:t>
            </a:r>
            <a:r>
              <a:rPr lang="es-ES" sz="2400" b="1" dirty="0"/>
              <a:t>Democrática</a:t>
            </a:r>
            <a:r>
              <a:rPr lang="es-ES" sz="2400" dirty="0"/>
              <a:t>: El control social es fundamental para el ejercicio de los derechos ciudadanos, permitiendo que la población tenga voz y voto en la política pública de salud</a:t>
            </a:r>
            <a:r>
              <a:rPr lang="es-ES" sz="2400" dirty="0" smtClean="0"/>
              <a:t>.</a:t>
            </a:r>
            <a:endParaRPr lang="es-ES" sz="2400" dirty="0"/>
          </a:p>
          <a:p>
            <a:pPr algn="just"/>
            <a:r>
              <a:rPr lang="es-ES" sz="2400" b="1" dirty="0"/>
              <a:t>Mejora en la calidad de los servicios</a:t>
            </a:r>
            <a:r>
              <a:rPr lang="es-ES" sz="2400" dirty="0"/>
              <a:t>: La participación activa de la comunidad y la vigilancia social ayudan a identificar deficiencias en los servicios y proponer soluciones</a:t>
            </a:r>
            <a:r>
              <a:rPr lang="es-ES" sz="2400" dirty="0" smtClean="0"/>
              <a:t>.</a:t>
            </a:r>
          </a:p>
          <a:p>
            <a:pPr algn="just"/>
            <a:r>
              <a:rPr lang="es-ES" sz="2400" b="1" dirty="0"/>
              <a:t>Responsabilidad y transparencia</a:t>
            </a:r>
            <a:r>
              <a:rPr lang="es-ES" sz="2400" dirty="0"/>
              <a:t>: Promueve la rendición de cuentas de los gobiernos y las autoridades sanitarias, lo que reduce la corrupción y el mal uso de los recursos públicos.</a:t>
            </a:r>
          </a:p>
          <a:p>
            <a:pPr algn="just"/>
            <a:endParaRPr lang="es-ES" sz="2400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19288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620688"/>
            <a:ext cx="8229600" cy="4525963"/>
          </a:xfrm>
        </p:spPr>
        <p:txBody>
          <a:bodyPr/>
          <a:lstStyle/>
          <a:p>
            <a:pPr algn="just"/>
            <a:r>
              <a:rPr lang="es-ES" sz="2400" b="1" dirty="0" smtClean="0"/>
              <a:t>Reducción </a:t>
            </a:r>
            <a:r>
              <a:rPr lang="es-ES" sz="2400" b="1" dirty="0"/>
              <a:t>de desigualdades</a:t>
            </a:r>
            <a:r>
              <a:rPr lang="es-ES" sz="2400" dirty="0"/>
              <a:t>: Permite que las políticas de salud se diseñen de manera inclusiva, teniendo en cuenta las necesidades específicas de diferentes grupos sociales, especialmente aquellos en situación de vulnerabilidad.</a:t>
            </a:r>
          </a:p>
          <a:p>
            <a:pPr algn="just"/>
            <a:r>
              <a:rPr lang="es-ES" sz="2400" b="1" dirty="0"/>
              <a:t>Fortalecimiento de la salud pública</a:t>
            </a:r>
            <a:r>
              <a:rPr lang="es-ES" sz="2400" dirty="0"/>
              <a:t>: La colaboración activa entre ciudadanos, autoridades y profesionales de salud contribuye a un sistema de salud más robusto y eficaz.</a:t>
            </a:r>
          </a:p>
          <a:p>
            <a:endParaRPr lang="es-CO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645024"/>
            <a:ext cx="3312368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5713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22114"/>
          </a:xfrm>
        </p:spPr>
        <p:txBody>
          <a:bodyPr/>
          <a:lstStyle/>
          <a:p>
            <a:r>
              <a:rPr lang="es-CO" sz="3600" b="1" dirty="0" smtClean="0">
                <a:latin typeface="Arial Black" panose="020B0A04020102020204" pitchFamily="34" charset="0"/>
              </a:rPr>
              <a:t>CONCLUSIONES</a:t>
            </a:r>
            <a:endParaRPr lang="es-CO" sz="3600" b="1" dirty="0">
              <a:latin typeface="Arial Black" panose="020B0A040201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124744"/>
            <a:ext cx="858964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s-ES" sz="2400" dirty="0" smtClean="0"/>
              <a:t>El </a:t>
            </a:r>
            <a:r>
              <a:rPr lang="es-ES" sz="2400" dirty="0"/>
              <a:t>control social en salud es una herramienta crucial para lograr un sistema de salud más justo, equitativo y eficiente. A través de la participación activa y la vigilancia social, la ciudadanía puede asegurar que las políticas de salud respondan a sus necesidades reales y que los recursos sean bien utilizados. Es esencial fomentar la educación, la información y la participación de todos los sectores de la sociedad, para construir un sistema de salud más inclusivo y democrático</a:t>
            </a:r>
            <a:r>
              <a:rPr lang="es-ES" sz="2400" dirty="0" smtClean="0"/>
              <a:t>.</a:t>
            </a:r>
          </a:p>
          <a:p>
            <a:pPr marL="0" indent="0" algn="just">
              <a:buNone/>
            </a:pPr>
            <a:endParaRPr lang="es-CO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9323" y="4005064"/>
            <a:ext cx="3035598" cy="1470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2603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331640" y="2081674"/>
            <a:ext cx="634763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4400" dirty="0">
                <a:latin typeface="Arial Black" pitchFamily="34" charset="0"/>
                <a:cs typeface="Arial" pitchFamily="34" charset="0"/>
              </a:rPr>
              <a:t>¡MUCHAS GRACIAS!</a:t>
            </a:r>
          </a:p>
        </p:txBody>
      </p:sp>
    </p:spTree>
    <p:extLst>
      <p:ext uri="{BB962C8B-B14F-4D97-AF65-F5344CB8AC3E}">
        <p14:creationId xmlns:p14="http://schemas.microsoft.com/office/powerpoint/2010/main" val="867774517"/>
      </p:ext>
    </p:extLst>
  </p:cSld>
  <p:clrMapOvr>
    <a:masterClrMapping/>
  </p:clrMapOvr>
</p:sld>
</file>

<file path=ppt/theme/theme1.xml><?xml version="1.0" encoding="utf-8"?>
<a:theme xmlns:a="http://schemas.openxmlformats.org/drawingml/2006/main" name="diseño v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diseño v1.thmx</Template>
  <TotalTime>44481</TotalTime>
  <Words>457</Words>
  <Application>Microsoft Office PowerPoint</Application>
  <PresentationFormat>Presentación en pantalla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diseño v1</vt:lpstr>
      <vt:lpstr>Presentación de PowerPoint</vt:lpstr>
      <vt:lpstr>CONTROL SOCIAL</vt:lpstr>
      <vt:lpstr>PRINCIPALES COMPONENTES </vt:lpstr>
      <vt:lpstr>OBJETIVOS</vt:lpstr>
      <vt:lpstr>IMPORTANCIA DEL CONTROL SOCIAL EN SALUD</vt:lpstr>
      <vt:lpstr>Presentación de PowerPoint</vt:lpstr>
      <vt:lpstr>CONCLUSIONES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LAURA</dc:creator>
  <cp:lastModifiedBy>Trabajo Social P 02</cp:lastModifiedBy>
  <cp:revision>233</cp:revision>
  <dcterms:created xsi:type="dcterms:W3CDTF">2020-06-23T16:00:10Z</dcterms:created>
  <dcterms:modified xsi:type="dcterms:W3CDTF">2025-02-26T19:46:51Z</dcterms:modified>
</cp:coreProperties>
</file>